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8" r:id="rId2"/>
    <p:sldId id="274" r:id="rId3"/>
    <p:sldId id="301" r:id="rId4"/>
    <p:sldId id="289" r:id="rId5"/>
    <p:sldId id="291" r:id="rId6"/>
    <p:sldId id="292" r:id="rId7"/>
    <p:sldId id="293" r:id="rId8"/>
    <p:sldId id="295" r:id="rId9"/>
    <p:sldId id="296" r:id="rId10"/>
    <p:sldId id="297" r:id="rId11"/>
    <p:sldId id="299" r:id="rId12"/>
    <p:sldId id="277" r:id="rId13"/>
    <p:sldId id="302" r:id="rId14"/>
    <p:sldId id="303" r:id="rId15"/>
    <p:sldId id="294"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78" autoAdjust="0"/>
  </p:normalViewPr>
  <p:slideViewPr>
    <p:cSldViewPr>
      <p:cViewPr varScale="1">
        <p:scale>
          <a:sx n="90" d="100"/>
          <a:sy n="90" d="100"/>
        </p:scale>
        <p:origin x="-224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599511F-E1A1-4ED7-B16B-E12C884964EC}" type="datetimeFigureOut">
              <a:rPr lang="en-US" smtClean="0"/>
              <a:pPr/>
              <a:t>5/3/2016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CAFF8A7D-D18A-405E-9C8C-28BF656663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Abby,</a:t>
            </a:r>
            <a:r>
              <a:rPr lang="en-US" baseline="0" dirty="0" smtClean="0"/>
              <a:t> thank you for the introduction and I am </a:t>
            </a:r>
            <a:r>
              <a:rPr lang="en-US" dirty="0" smtClean="0"/>
              <a:t>pleased</a:t>
            </a:r>
            <a:r>
              <a:rPr lang="en-US" baseline="0" dirty="0" smtClean="0"/>
              <a:t> to be here today to discuss the benefits of volunteering and how doing good is good for everyone</a:t>
            </a:r>
            <a:endParaRPr lang="en-US" dirty="0"/>
          </a:p>
        </p:txBody>
      </p:sp>
      <p:sp>
        <p:nvSpPr>
          <p:cNvPr id="4" name="Slide Number Placeholder 3"/>
          <p:cNvSpPr>
            <a:spLocks noGrp="1"/>
          </p:cNvSpPr>
          <p:nvPr>
            <p:ph type="sldNum" sz="quarter" idx="10"/>
          </p:nvPr>
        </p:nvSpPr>
        <p:spPr/>
        <p:txBody>
          <a:bodyPr/>
          <a:lstStyle/>
          <a:p>
            <a:fld id="{CAFF8A7D-D18A-405E-9C8C-28BF6566637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Volunteers serve our community all year round.  Through schools, churches, and area non profits.  And, since we just had Hands On Greenville Day, this past Saturday, I wanted to share a few of the statistics from this one day of service.  It is a huge day of service, but it also is just one example of all that volunteers do for our community year round.  </a:t>
            </a:r>
          </a:p>
          <a:p>
            <a:endParaRPr lang="en-US" baseline="0" dirty="0" smtClean="0"/>
          </a:p>
          <a:p>
            <a:r>
              <a:rPr lang="en-US" baseline="0" dirty="0" smtClean="0"/>
              <a:t>Number of Volunteers  5,000</a:t>
            </a:r>
          </a:p>
          <a:p>
            <a:r>
              <a:rPr lang="en-US" baseline="0" dirty="0" smtClean="0"/>
              <a:t>Number of Projects 160</a:t>
            </a:r>
          </a:p>
          <a:p>
            <a:r>
              <a:rPr lang="en-US" baseline="0" dirty="0" smtClean="0"/>
              <a:t>~ 90 agencies or organizations served, includes agencies, schools, community centers, parks and community clean ups</a:t>
            </a:r>
          </a:p>
          <a:p>
            <a:r>
              <a:rPr lang="en-US" baseline="0" dirty="0" smtClean="0"/>
              <a:t>Number of Hours 20,000, which is an in kind value of over $470,000 given back to the community</a:t>
            </a:r>
          </a:p>
          <a:p>
            <a:r>
              <a:rPr lang="en-US" baseline="0" dirty="0" smtClean="0"/>
              <a:t>In kind </a:t>
            </a:r>
          </a:p>
          <a:p>
            <a:endParaRPr lang="en-US" baseline="0" dirty="0" smtClean="0"/>
          </a:p>
          <a:p>
            <a:r>
              <a:rPr lang="en-US" baseline="0" dirty="0" smtClean="0"/>
              <a:t>As I mentioned, volunteering goes on all year and does a great deal to strengthen our community and improve their lives of others in our own backyard.</a:t>
            </a:r>
          </a:p>
          <a:p>
            <a:endParaRPr lang="en-US" baseline="0" dirty="0" smtClean="0"/>
          </a:p>
          <a:p>
            <a:r>
              <a:rPr lang="en-US" b="1" baseline="0" dirty="0" smtClean="0"/>
              <a:t>Questions or comments?</a:t>
            </a:r>
          </a:p>
          <a:p>
            <a:r>
              <a:rPr lang="en-US" b="1" baseline="0" dirty="0" smtClean="0"/>
              <a:t>Anyone who engages their employees have any benefits to share, whether employee or employer?</a:t>
            </a:r>
            <a:endParaRPr lang="en-US" b="1" dirty="0"/>
          </a:p>
        </p:txBody>
      </p:sp>
      <p:sp>
        <p:nvSpPr>
          <p:cNvPr id="4" name="Slide Number Placeholder 3"/>
          <p:cNvSpPr>
            <a:spLocks noGrp="1"/>
          </p:cNvSpPr>
          <p:nvPr>
            <p:ph type="sldNum" sz="quarter" idx="10"/>
          </p:nvPr>
        </p:nvSpPr>
        <p:spPr/>
        <p:txBody>
          <a:bodyPr/>
          <a:lstStyle/>
          <a:p>
            <a:fld id="{CAFF8A7D-D18A-405E-9C8C-28BF6566637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arenR"/>
            </a:pPr>
            <a:r>
              <a:rPr lang="en-US" baseline="0" dirty="0" smtClean="0"/>
              <a:t>Senior management has to be on board, at all levels of management.    And for senior managers need to champion the program and participate in volunteer activities – </a:t>
            </a:r>
            <a:r>
              <a:rPr lang="en-US" b="1" baseline="0" dirty="0" smtClean="0"/>
              <a:t>sends an important message (UWGC ex)</a:t>
            </a:r>
          </a:p>
          <a:p>
            <a:pPr marL="228600" indent="-228600">
              <a:buAutoNum type="arabicParenR"/>
            </a:pPr>
            <a:r>
              <a:rPr lang="en-US" baseline="0" dirty="0" smtClean="0"/>
              <a:t>Its important to remember that you want to meet company goals but also meet community needs.  Its much better to meet a community need rather than to develop a volunteer opportunity that meets your needs first.</a:t>
            </a:r>
          </a:p>
          <a:p>
            <a:pPr marL="228600" indent="-228600">
              <a:buNone/>
            </a:pPr>
            <a:r>
              <a:rPr lang="en-US" baseline="0" dirty="0" smtClean="0"/>
              <a:t>	Connect with United Way as one source of information about what the community needs are.  Also, survey your employees to find out what their interests are.  There are surveys already developed for this purpose.  They ask what types of volunteering an employee has volunteered for, given money to, what types of activities they like to do, etc.</a:t>
            </a:r>
          </a:p>
          <a:p>
            <a:pPr marL="228600" indent="-228600">
              <a:buAutoNum type="arabicParenR" startAt="3"/>
            </a:pPr>
            <a:r>
              <a:rPr lang="en-US" baseline="0" dirty="0" smtClean="0"/>
              <a:t>A successful program reflects the culture and values of a company while adding value to the business objectives.  Use your business objectives as your beginning piece to develop your employee volunteer program.</a:t>
            </a:r>
          </a:p>
          <a:p>
            <a:pPr marL="228600" indent="-228600">
              <a:buNone/>
            </a:pPr>
            <a:r>
              <a:rPr lang="en-US" baseline="0" dirty="0" smtClean="0"/>
              <a:t>	As an example, Michelin has a community relations strategy that support the local economy through job creation, supports personal development of local residents and supports actions that support the quality of life of local residents.  </a:t>
            </a:r>
            <a:r>
              <a:rPr lang="en-US" b="1" baseline="0" dirty="0" smtClean="0"/>
              <a:t>(paraphrased)</a:t>
            </a:r>
          </a:p>
          <a:p>
            <a:pPr marL="228600" indent="-228600">
              <a:buAutoNum type="arabicParenR" startAt="4"/>
            </a:pPr>
            <a:r>
              <a:rPr lang="en-US" baseline="0" dirty="0" smtClean="0"/>
              <a:t>Encourage participation from all levels of employees and think about setting up an employee steering committee to determine the focus of the program.  They will also be champions for the program across your organization.  Develop written policies and also be sure to research your liability and accident insurance.  Know what’s covered and what is not.  You want to know that everyone is protected before you begin to engage in volunteering.</a:t>
            </a:r>
          </a:p>
          <a:p>
            <a:pPr marL="228600" indent="-228600">
              <a:buAutoNum type="arabicParenR" startAt="4"/>
            </a:pPr>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CAFF8A7D-D18A-405E-9C8C-28BF6566637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dirty="0" smtClean="0">
                <a:latin typeface="Times New Roman" pitchFamily="18" charset="0"/>
                <a:ea typeface="ＭＳ Ｐゴシック" pitchFamily="34" charset="-128"/>
              </a:rPr>
              <a:t>5) Align your volunteering</a:t>
            </a:r>
            <a:r>
              <a:rPr lang="en-US" baseline="0" dirty="0" smtClean="0">
                <a:latin typeface="Times New Roman" pitchFamily="18" charset="0"/>
                <a:ea typeface="ＭＳ Ｐゴシック" pitchFamily="34" charset="-128"/>
              </a:rPr>
              <a:t> with financial contributions.  Consider volunteering where the company also gives. (company values)  Dollars and volunteering are more powerful together.</a:t>
            </a:r>
          </a:p>
          <a:p>
            <a:r>
              <a:rPr lang="en-US" baseline="0" dirty="0" smtClean="0">
                <a:latin typeface="Times New Roman" pitchFamily="18" charset="0"/>
                <a:ea typeface="ＭＳ Ｐゴシック" pitchFamily="34" charset="-128"/>
              </a:rPr>
              <a:t>6) Measure the program.  And evaluate.  Track employee participation and satisfaction.  There is software that companies use, but some companies also use spreadsheets to track participation.  Our HOG site, is  a way to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itchFamily="18" charset="0"/>
                <a:ea typeface="ＭＳ Ｐゴシック" pitchFamily="34" charset="-128"/>
              </a:rPr>
              <a:t>    track individual volunteer participation. </a:t>
            </a:r>
            <a:r>
              <a:rPr lang="en-US" sz="1200" b="0" i="0" kern="1200" dirty="0" smtClean="0">
                <a:solidFill>
                  <a:schemeClr val="tx1"/>
                </a:solidFill>
                <a:latin typeface="+mn-lt"/>
                <a:ea typeface="+mn-ea"/>
                <a:cs typeface="+mn-cs"/>
              </a:rPr>
              <a:t>Nearly 90 percent of the companies that measure the connection between volunteer participation and employee engagement have found a positive correlation between volunteer participation and engagement scores. (Target uses Volunteer Match to make</a:t>
            </a:r>
            <a:r>
              <a:rPr lang="en-US" sz="1200" b="0" i="0" kern="1200" baseline="0" dirty="0" smtClean="0">
                <a:solidFill>
                  <a:schemeClr val="tx1"/>
                </a:solidFill>
                <a:latin typeface="+mn-lt"/>
                <a:ea typeface="+mn-ea"/>
                <a:cs typeface="+mn-cs"/>
              </a:rPr>
              <a:t> volunteering accessible and to track hours)</a:t>
            </a:r>
            <a:endParaRPr lang="en-US" sz="1200" b="0" i="0" kern="1200" dirty="0" smtClean="0">
              <a:solidFill>
                <a:schemeClr val="tx1"/>
              </a:solidFill>
              <a:latin typeface="+mn-lt"/>
              <a:ea typeface="+mn-ea"/>
              <a:cs typeface="+mn-cs"/>
            </a:endParaRPr>
          </a:p>
          <a:p>
            <a:pPr marL="228600" indent="-228600">
              <a:buAutoNum type="arabicParenR" startAt="7"/>
            </a:pPr>
            <a:r>
              <a:rPr lang="en-US" baseline="0" dirty="0" smtClean="0">
                <a:latin typeface="Times New Roman" pitchFamily="18" charset="0"/>
                <a:ea typeface="ＭＳ Ｐゴシック" pitchFamily="34" charset="-128"/>
              </a:rPr>
              <a:t>Establish a recognition or awards program.  People love incentives and people also enjoy a thank you.  Some items can be certificates, t shirts (HOG shirts!) and mugs.  Company newsletters are also a great way to say ‘Great job!”</a:t>
            </a:r>
          </a:p>
          <a:p>
            <a:pPr marL="228600" indent="-228600">
              <a:buAutoNum type="arabicParenR" startAt="7"/>
            </a:pPr>
            <a:r>
              <a:rPr lang="en-US" baseline="0" dirty="0" smtClean="0">
                <a:latin typeface="Times New Roman" pitchFamily="18" charset="0"/>
                <a:ea typeface="ＭＳ Ｐゴシック" pitchFamily="34" charset="-128"/>
              </a:rPr>
              <a:t>Publicize your efforts – internally and externally.  Communicate before and after the event.  Results and especially pictures and stories – are especially important to keeping people motivated and sharing the impact of your employee volunteer engagement.</a:t>
            </a:r>
            <a:endParaRPr lang="en-US" dirty="0" smtClean="0">
              <a:latin typeface="Times New Roman" pitchFamily="18" charset="0"/>
              <a:ea typeface="ＭＳ Ｐゴシック" pitchFamily="34" charset="-128"/>
            </a:endParaRPr>
          </a:p>
        </p:txBody>
      </p:sp>
      <p:sp>
        <p:nvSpPr>
          <p:cNvPr id="58372" name="Slide Number Placeholder 3"/>
          <p:cNvSpPr>
            <a:spLocks noGrp="1"/>
          </p:cNvSpPr>
          <p:nvPr>
            <p:ph type="sldNum" sz="quarter" idx="5"/>
          </p:nvPr>
        </p:nvSpPr>
        <p:spPr>
          <a:noFill/>
          <a:ln>
            <a:miter lim="800000"/>
            <a:headEnd/>
            <a:tailEnd/>
          </a:ln>
        </p:spPr>
        <p:txBody>
          <a:bodyPr/>
          <a:lstStyle/>
          <a:p>
            <a:fld id="{C7ECEB79-B336-40E8-8CDD-A21EC814C4AA}" type="slidenum">
              <a:rPr lang="en-US" smtClean="0">
                <a:latin typeface="Times New Roman" pitchFamily="18" charset="0"/>
                <a:ea typeface="ＭＳ Ｐゴシック" pitchFamily="34" charset="-128"/>
              </a:rPr>
              <a:pPr/>
              <a:t>12</a:t>
            </a:fld>
            <a:endParaRPr lang="en-US"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First, I would like to share a video, featuring Megan Horton, a UPS employee and she is also a Hands on Greenville volunteer and volunteers with United Way and other organizations.  She was featured during National </a:t>
            </a:r>
          </a:p>
          <a:p>
            <a:r>
              <a:rPr lang="en-US" baseline="0" dirty="0" smtClean="0"/>
              <a:t>Volunteer Week this year, on our face book page, as a way to demonstrate the value of volunteering including how UPS is involved in volunteering.</a:t>
            </a:r>
          </a:p>
          <a:p>
            <a:endParaRPr lang="en-US" b="1" baseline="0" dirty="0" smtClean="0"/>
          </a:p>
          <a:p>
            <a:r>
              <a:rPr lang="en-US" b="1" baseline="0" dirty="0" smtClean="0"/>
              <a:t>1)Volunteering is a priority </a:t>
            </a:r>
            <a:r>
              <a:rPr lang="en-US" baseline="0" dirty="0" smtClean="0"/>
              <a:t>for UPS and they set a yearly goal of volunteering of 7,000 plus hours for their employees.  They align their volunteering to UW priority areas but also listen to their employees for their interests and causes that they support.</a:t>
            </a:r>
          </a:p>
          <a:p>
            <a:endParaRPr lang="en-US" baseline="0" dirty="0" smtClean="0"/>
          </a:p>
          <a:p>
            <a:pPr marL="228600" indent="-228600">
              <a:buNone/>
            </a:pPr>
            <a:r>
              <a:rPr lang="en-US" baseline="0" dirty="0" smtClean="0"/>
              <a:t>2) </a:t>
            </a:r>
            <a:r>
              <a:rPr lang="en-US" b="1" baseline="0" dirty="0" smtClean="0"/>
              <a:t>Management is in support of volunteering </a:t>
            </a:r>
            <a:r>
              <a:rPr lang="en-US" baseline="0" dirty="0" smtClean="0"/>
              <a:t>– and administrators at each facility approve the hours, they also have an internal and external site for posting opportunities and logging hours</a:t>
            </a:r>
          </a:p>
          <a:p>
            <a:pPr marL="228600" indent="-228600">
              <a:buAutoNum type="arabicParenR" startAt="3"/>
            </a:pPr>
            <a:endParaRPr lang="en-US" baseline="0" dirty="0" smtClean="0"/>
          </a:p>
          <a:p>
            <a:r>
              <a:rPr lang="en-US" baseline="0" dirty="0" smtClean="0"/>
              <a:t>3) Their community and engagement committee is represented by 10% of their employee population and there is a committee member from each department.</a:t>
            </a:r>
          </a:p>
          <a:p>
            <a:r>
              <a:rPr lang="en-US" baseline="0" dirty="0" smtClean="0"/>
              <a:t>Volunteering is offered to all levels of employees  - examples, weekly meals on wheels route, quarterly projects with Hands on Greenville – Book Bunny, School Tools, and HOG Day</a:t>
            </a:r>
          </a:p>
          <a:p>
            <a:r>
              <a:rPr lang="en-US" baseline="0" dirty="0" smtClean="0"/>
              <a:t>And team building projects organized during the work day – for 1 -2 hours.</a:t>
            </a:r>
          </a:p>
          <a:p>
            <a:endParaRPr lang="en-US" baseline="0" dirty="0" smtClean="0"/>
          </a:p>
          <a:p>
            <a:r>
              <a:rPr lang="en-US" baseline="0" dirty="0" smtClean="0"/>
              <a:t>4) they also hold contests for employees, based on the hours they log, employees are eligible for small prizes, but they also feature employees in company communications</a:t>
            </a:r>
          </a:p>
          <a:p>
            <a:endParaRPr lang="en-US" baseline="0" dirty="0" smtClean="0"/>
          </a:p>
          <a:p>
            <a:r>
              <a:rPr lang="en-US" b="1" baseline="0" dirty="0" smtClean="0"/>
              <a:t>SHARE EXAMPLES</a:t>
            </a:r>
          </a:p>
          <a:p>
            <a:endParaRPr lang="en-US" baseline="0" dirty="0" smtClean="0"/>
          </a:p>
          <a:p>
            <a:r>
              <a:rPr lang="en-US" baseline="0" dirty="0" smtClean="0"/>
              <a:t> </a:t>
            </a:r>
          </a:p>
          <a:p>
            <a:pPr marL="228600" indent="-228600">
              <a:buAutoNum type="arabicParenR" startAt="3"/>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FF8A7D-D18A-405E-9C8C-28BF6566637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startAt="3"/>
            </a:pPr>
            <a:endParaRPr lang="en-US" baseline="0" dirty="0" smtClean="0"/>
          </a:p>
          <a:p>
            <a:r>
              <a:rPr lang="en-US" b="1" baseline="0" dirty="0" smtClean="0"/>
              <a:t>HOG</a:t>
            </a:r>
          </a:p>
          <a:p>
            <a:endParaRPr lang="en-US" baseline="0" dirty="0" smtClean="0"/>
          </a:p>
          <a:p>
            <a:r>
              <a:rPr lang="en-US" b="1" baseline="0" dirty="0" smtClean="0"/>
              <a:t>Points of Light</a:t>
            </a:r>
          </a:p>
          <a:p>
            <a:endParaRPr lang="en-US" baseline="0" dirty="0" smtClean="0"/>
          </a:p>
          <a:p>
            <a:r>
              <a:rPr lang="en-US" b="1" baseline="0" dirty="0" smtClean="0"/>
              <a:t>Boston College Center for Corporate Citizenship</a:t>
            </a:r>
          </a:p>
          <a:p>
            <a:endParaRPr lang="en-US" baseline="0" dirty="0" smtClean="0"/>
          </a:p>
          <a:p>
            <a:r>
              <a:rPr lang="en-US" baseline="0" dirty="0" smtClean="0"/>
              <a:t>Discussion</a:t>
            </a:r>
          </a:p>
          <a:p>
            <a:r>
              <a:rPr lang="en-US" baseline="0" dirty="0" smtClean="0"/>
              <a:t>Questions</a:t>
            </a:r>
          </a:p>
          <a:p>
            <a:r>
              <a:rPr lang="en-US" baseline="0" dirty="0" smtClean="0"/>
              <a:t> </a:t>
            </a:r>
          </a:p>
          <a:p>
            <a:pPr marL="228600" indent="-228600">
              <a:buAutoNum type="arabicParenR" startAt="3"/>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FF8A7D-D18A-405E-9C8C-28BF6566637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Volunteering really</a:t>
            </a:r>
            <a:r>
              <a:rPr lang="en-US" baseline="0" dirty="0" smtClean="0"/>
              <a:t> does make a difference!  Certainly it makes a difference for our community, but it also makes a difference for those who volunteer, in more than one way.  In addition to feeling good about what you accomplish, volunteering also has positive health benefit, serve as team building and leadership opportunities, which benefits the volunteer, and can help companies reach their corporate social responsibility goals.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While volunteering is helping others in our community, it is also helping ourselves, and that means benefits for employees who volunteer and also benefits for their employer.</a:t>
            </a:r>
          </a:p>
          <a:p>
            <a:endParaRPr lang="en-US" dirty="0" smtClean="0"/>
          </a:p>
        </p:txBody>
      </p:sp>
      <p:sp>
        <p:nvSpPr>
          <p:cNvPr id="4" name="Slide Number Placeholder 3"/>
          <p:cNvSpPr>
            <a:spLocks noGrp="1"/>
          </p:cNvSpPr>
          <p:nvPr>
            <p:ph type="sldNum" sz="quarter" idx="10"/>
          </p:nvPr>
        </p:nvSpPr>
        <p:spPr/>
        <p:txBody>
          <a:bodyPr/>
          <a:lstStyle/>
          <a:p>
            <a:fld id="{CAFF8A7D-D18A-405E-9C8C-28BF6566637B}"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dirty="0" smtClean="0">
                <a:latin typeface="Times New Roman" pitchFamily="18" charset="0"/>
                <a:ea typeface="ＭＳ Ｐゴシック" pitchFamily="34" charset="-128"/>
              </a:rPr>
              <a:t>As you</a:t>
            </a:r>
            <a:r>
              <a:rPr lang="en-US" baseline="0" dirty="0" smtClean="0">
                <a:latin typeface="Times New Roman" pitchFamily="18" charset="0"/>
                <a:ea typeface="ＭＳ Ｐゴシック" pitchFamily="34" charset="-128"/>
              </a:rPr>
              <a:t> can see by our agenda, today we are going to look at Employee Volunteer Engagement programs and how these programs have benefits for the employee – these benefits can be to health and wellness related but also have other benefits for employees,  we’ll look at company benefits of employee engagement, including benefits related to corporate social responsibility  goals and also look briefly at benefits to the community.  </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Finish agenda</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Before we get started, how</a:t>
            </a:r>
            <a:r>
              <a:rPr lang="en-US" baseline="0" dirty="0" smtClean="0">
                <a:latin typeface="Times New Roman" pitchFamily="18" charset="0"/>
                <a:ea typeface="ＭＳ Ｐゴシック" pitchFamily="34" charset="-128"/>
              </a:rPr>
              <a:t> many companies currently engage employees in volunteering. (show of hands)  Later on I’d like to share examples from one or two of you.</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How many have considered engaging employees in volunteering  but not gotten started yet?</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I hope that today, we will provide the information and resources needed to assist you in taking that next step to engaging your employees as volunteers.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63492" name="Slide Number Placeholder 3"/>
          <p:cNvSpPr>
            <a:spLocks noGrp="1"/>
          </p:cNvSpPr>
          <p:nvPr>
            <p:ph type="sldNum" sz="quarter" idx="5"/>
          </p:nvPr>
        </p:nvSpPr>
        <p:spPr>
          <a:noFill/>
          <a:ln>
            <a:miter lim="800000"/>
            <a:headEnd/>
            <a:tailEnd/>
          </a:ln>
        </p:spPr>
        <p:txBody>
          <a:bodyPr/>
          <a:lstStyle/>
          <a:p>
            <a:fld id="{87814FDE-53F2-4DE1-ABFA-FF4B8F0B169B}" type="slidenum">
              <a:rPr lang="en-US" smtClean="0">
                <a:latin typeface="Times New Roman" pitchFamily="18" charset="0"/>
                <a:ea typeface="ＭＳ Ｐゴシック" pitchFamily="34" charset="-128"/>
              </a:rPr>
              <a:pPr/>
              <a:t>2</a:t>
            </a:fld>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 Volunteer Engagement is a hot topic today.  But </a:t>
            </a:r>
            <a:r>
              <a:rPr lang="en-US" baseline="0" dirty="0" smtClean="0"/>
              <a:t>the idea of corporate citizenship, or of a company actively participating in their community to make the community better has been around in the US since the early 1950’s.  In the last two decades, however,  a growing number of business leaders have come to view corporate citizenship or employee volunteer engagement, not only as a way to improve their overall community but also as a key business strategy.  Companies today often have strategic goals, mission statements, and/or corporate social responsibility goals for their company and employee volunteer engagement programs play a key role in reaching these goals and also providing benefits to their employees. </a:t>
            </a:r>
          </a:p>
          <a:p>
            <a:endParaRPr lang="en-US" baseline="0" dirty="0" smtClean="0"/>
          </a:p>
          <a:p>
            <a:r>
              <a:rPr lang="en-US" baseline="0" dirty="0" smtClean="0"/>
              <a:t>To get started, let’s look at health and wellness benefits for employees who volunteer.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FF8A7D-D18A-405E-9C8C-28BF6566637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health – can’t put a price on it. </a:t>
            </a:r>
            <a:r>
              <a:rPr lang="en-US" baseline="0" dirty="0" smtClean="0"/>
              <a:t> Its important to everyone.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wearable device - measures their health in various ways-we can get caught up in measuring our health by the numbers – either the Number of steps a day, calories burned, etc   If we only focus on the numbers– height, weight, blood pressure, cholesterol, we’re missing an overall focus on integrated health or a comprehensive approach to health. </a:t>
            </a:r>
            <a:r>
              <a:rPr lang="en-US" sz="1200" kern="1200" baseline="0" dirty="0" smtClean="0">
                <a:solidFill>
                  <a:schemeClr val="tx1"/>
                </a:solidFill>
                <a:latin typeface="+mn-lt"/>
                <a:ea typeface="+mn-ea"/>
                <a:cs typeface="+mn-cs"/>
              </a:rPr>
              <a:t>–  this includes our physical health, but also means experiencing  a sense of purpose in life, connecting to individuals, connecting to the  community and having an overall good quality of life. </a:t>
            </a:r>
            <a:r>
              <a:rPr lang="en-US" sz="1200" b="1" kern="1200" baseline="0" dirty="0" smtClean="0">
                <a:solidFill>
                  <a:schemeClr val="tx1"/>
                </a:solidFill>
                <a:latin typeface="+mn-lt"/>
                <a:ea typeface="+mn-ea"/>
                <a:cs typeface="+mn-cs"/>
              </a:rPr>
              <a:t>How is volunteering involved?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statistics for the next few slides come from a study conducted by the United Health group, on the benefits of volunteering, they surveyed 3, 351 adults who had volunteered in the previous 12 months prior to the survey.  </a:t>
            </a:r>
          </a:p>
          <a:p>
            <a:r>
              <a:rPr lang="en-US" dirty="0" smtClean="0"/>
              <a:t>According</a:t>
            </a:r>
            <a:r>
              <a:rPr lang="en-US" baseline="0" dirty="0" smtClean="0"/>
              <a:t> to the United Health Group study, v</a:t>
            </a:r>
            <a:r>
              <a:rPr lang="en-US" dirty="0" smtClean="0"/>
              <a:t>olunteering</a:t>
            </a:r>
            <a:r>
              <a:rPr lang="en-US" baseline="0" dirty="0" smtClean="0"/>
              <a:t> can improve physical, mental and emotional health – that is a powerful statement and has a powerful  impact on health.  </a:t>
            </a:r>
            <a:r>
              <a:rPr lang="en-US" b="1" baseline="0" dirty="0" smtClean="0"/>
              <a:t>What did the respondents say?</a:t>
            </a:r>
          </a:p>
          <a:p>
            <a:endParaRPr lang="en-US" sz="800" baseline="0" dirty="0" smtClean="0"/>
          </a:p>
          <a:p>
            <a:r>
              <a:rPr lang="en-US" baseline="0" dirty="0" smtClean="0"/>
              <a:t>76% of those who had volunteered in the prior 12 months, reported that volunteering made them feel healthier.  Those who volunteered, as opposed to those who had not, also were more likely to say that their health had improved in the twelve months that they had volunteered. </a:t>
            </a:r>
            <a:r>
              <a:rPr lang="en-US" b="1" baseline="0" dirty="0" smtClean="0"/>
              <a:t>(not only feeling better, but actual improved health)</a:t>
            </a:r>
          </a:p>
          <a:p>
            <a:endParaRPr lang="en-US" sz="800" baseline="0" dirty="0" smtClean="0"/>
          </a:p>
          <a:p>
            <a:r>
              <a:rPr lang="en-US" baseline="0" dirty="0" smtClean="0"/>
              <a:t>A stronger connection to mental health was demonstrated as volunteers, again as opposed to non volunteers, scored better on nine measures of emotional well being.  These measures include personal independence, capacity to enjoy rich relationships, and overall satisfaction with life.  Volunteers also reported improved mood and self – esteem.  Overall the group said that they felt better physically, mentally and emotionally.  All important aspects of good health.</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FF8A7D-D18A-405E-9C8C-28BF6566637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all know that t</a:t>
            </a:r>
            <a:r>
              <a:rPr lang="en-US" dirty="0" smtClean="0"/>
              <a:t>oo</a:t>
            </a:r>
            <a:r>
              <a:rPr lang="en-US" baseline="0" dirty="0" smtClean="0"/>
              <a:t> much stress takes its toll in several ways, physically, mentally, emotionally and behaviorally and a second way that volunteering can have a positive impact on our health is by helping to reduce stress. Of the individuals surveyed, 78% reported that volunteering had lowered their stress.  Additionally, volunteers in the US overall report that they feel calm and peaceful most of the time, and that they have a lot of energy.</a:t>
            </a:r>
          </a:p>
          <a:p>
            <a:endParaRPr lang="en-US" baseline="0" dirty="0" smtClean="0"/>
          </a:p>
          <a:p>
            <a:r>
              <a:rPr lang="en-US" baseline="0" dirty="0" smtClean="0"/>
              <a:t>Reducing stress has a positive effect on health and volunteering can play a role in reducing stress.</a:t>
            </a:r>
            <a:endParaRPr lang="en-US" dirty="0"/>
          </a:p>
        </p:txBody>
      </p:sp>
      <p:sp>
        <p:nvSpPr>
          <p:cNvPr id="4" name="Slide Number Placeholder 3"/>
          <p:cNvSpPr>
            <a:spLocks noGrp="1"/>
          </p:cNvSpPr>
          <p:nvPr>
            <p:ph type="sldNum" sz="quarter" idx="10"/>
          </p:nvPr>
        </p:nvSpPr>
        <p:spPr/>
        <p:txBody>
          <a:bodyPr/>
          <a:lstStyle/>
          <a:p>
            <a:fld id="{CAFF8A7D-D18A-405E-9C8C-28BF6566637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Also a core component of good health is h</a:t>
            </a:r>
            <a:r>
              <a:rPr lang="en-US" dirty="0" smtClean="0"/>
              <a:t>aving</a:t>
            </a:r>
            <a:r>
              <a:rPr lang="en-US" baseline="0" dirty="0" smtClean="0"/>
              <a:t> and experiencing a sense of purpose and meaning.  Almost everyone surveyed who volunteered said that volunteering enriched their sense of purpose, that they believed that they were making their community better and that volunteering helped them learn valuable things  not only about the  community but also about the world.  Volunteering helps people connect to one another and those who volunteer also socialize more and report having developed new friendships through volunteering.</a:t>
            </a:r>
          </a:p>
          <a:p>
            <a:endParaRPr lang="en-US" baseline="0" dirty="0" smtClean="0"/>
          </a:p>
          <a:p>
            <a:r>
              <a:rPr lang="en-US" baseline="0" dirty="0" smtClean="0"/>
              <a:t>Volunteers derive a sense of satisfaction from assisting others in need and derive a sense of purpose from volunteering, which helps create an overall sense of wellbeing and overall good health.</a:t>
            </a:r>
            <a:endParaRPr lang="en-US" dirty="0"/>
          </a:p>
        </p:txBody>
      </p:sp>
      <p:sp>
        <p:nvSpPr>
          <p:cNvPr id="4" name="Slide Number Placeholder 3"/>
          <p:cNvSpPr>
            <a:spLocks noGrp="1"/>
          </p:cNvSpPr>
          <p:nvPr>
            <p:ph type="sldNum" sz="quarter" idx="10"/>
          </p:nvPr>
        </p:nvSpPr>
        <p:spPr/>
        <p:txBody>
          <a:bodyPr/>
          <a:lstStyle/>
          <a:p>
            <a:fld id="{CAFF8A7D-D18A-405E-9C8C-28BF6566637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employees surveyed who volunteered</a:t>
            </a:r>
            <a:r>
              <a:rPr lang="en-US" baseline="0" dirty="0" smtClean="0"/>
              <a:t> also reported being</a:t>
            </a:r>
            <a:r>
              <a:rPr lang="en-US" dirty="0" smtClean="0"/>
              <a:t> more  informed as health</a:t>
            </a:r>
            <a:r>
              <a:rPr lang="en-US" baseline="0" dirty="0" smtClean="0"/>
              <a:t> care consumers.  They reported being more engaged and involved in taking care of their own health.  80% of those who had volunteered said that they had more control over their health.  Compared to non volunteers, they also considered themselves more knowledgeable about their health and they were more likely to actively seek out information about their health.  Volunteers being more engaged health care consumers, can lead to better health care decisions by employees.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FF8A7D-D18A-405E-9C8C-28BF6566637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There are other benefits for employees who volunteer.  And while these and the health benefits are for the employee, they also benefit the employer.</a:t>
            </a:r>
          </a:p>
          <a:p>
            <a:endParaRPr lang="en-US" baseline="0" dirty="0" smtClean="0"/>
          </a:p>
          <a:p>
            <a:pPr marL="228600" indent="-228600">
              <a:buAutoNum type="arabicParenR"/>
            </a:pPr>
            <a:r>
              <a:rPr lang="en-US" baseline="0" dirty="0" smtClean="0"/>
              <a:t>Improved time management, More than ¾ of people who volunteer said that volunteering helped them with not only with their career and also with their time management. </a:t>
            </a:r>
          </a:p>
          <a:p>
            <a:pPr marL="228600" indent="-228600">
              <a:buAutoNum type="arabicParenR"/>
            </a:pPr>
            <a:r>
              <a:rPr lang="en-US" baseline="0" dirty="0" smtClean="0"/>
              <a:t>Often employers often organize days of service for their employees and by doing so it makes it easier for the employees to volunteer, allows employees time to volunteer, and helps the employees to get to know one another outside of work - 64% of employees who volunteer say that volunteering has strengthened their relationships with colleagues. </a:t>
            </a:r>
          </a:p>
          <a:p>
            <a:pPr marL="228600" indent="-228600">
              <a:buAutoNum type="arabicParenR" startAt="3"/>
            </a:pPr>
            <a:r>
              <a:rPr lang="en-US" baseline="0" dirty="0" smtClean="0"/>
              <a:t>Workplace today requires collaboration and good communication skills.  Often activities involved in volunteering are by nature, collaborative and require good communication.  87% of those surveyed that had volunteered  said that volunteering had helped their communication skills and  was good as a team building activity.</a:t>
            </a:r>
          </a:p>
          <a:p>
            <a:pPr marL="228600" indent="-228600">
              <a:buAutoNum type="arabicParenR" startAt="3"/>
            </a:pPr>
            <a:r>
              <a:rPr lang="en-US" baseline="0" dirty="0" smtClean="0"/>
              <a:t>And  last but not least, volunteering utilizes skills that employees have – whether related to finance, marketing or management,  Volunteering gives employees not only a chance to use these skills for the greater good, but also gives them opportunity to refine their skills.  This is also referred to as skills based volunteering.  At UW, we are researching piloting a skills based volunteer program later this year.</a:t>
            </a:r>
          </a:p>
          <a:p>
            <a:pPr marL="228600" indent="-228600">
              <a:buAutoNum type="arabicParenR" startAt="3"/>
            </a:pPr>
            <a:endParaRPr lang="en-US" baseline="0" dirty="0" smtClean="0"/>
          </a:p>
          <a:p>
            <a:pPr marL="228600" indent="-228600">
              <a:buAutoNum type="arabicParenR" startAt="3"/>
            </a:pPr>
            <a:r>
              <a:rPr lang="en-US" b="1" baseline="0" dirty="0" smtClean="0"/>
              <a:t>Anyone have an example to share of employee benefits from engaging in volunteering?</a:t>
            </a:r>
          </a:p>
        </p:txBody>
      </p:sp>
      <p:sp>
        <p:nvSpPr>
          <p:cNvPr id="4" name="Slide Number Placeholder 3"/>
          <p:cNvSpPr>
            <a:spLocks noGrp="1"/>
          </p:cNvSpPr>
          <p:nvPr>
            <p:ph type="sldNum" sz="quarter" idx="10"/>
          </p:nvPr>
        </p:nvSpPr>
        <p:spPr/>
        <p:txBody>
          <a:bodyPr/>
          <a:lstStyle/>
          <a:p>
            <a:fld id="{CAFF8A7D-D18A-405E-9C8C-28BF6566637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What do</a:t>
            </a:r>
            <a:r>
              <a:rPr lang="en-US" b="1" baseline="0" dirty="0" smtClean="0"/>
              <a:t> companies want out of employee engagement, why are they willing to engage their employees and what do they say the benefits are?</a:t>
            </a:r>
          </a:p>
          <a:p>
            <a:endParaRPr lang="en-US" baseline="0" dirty="0" smtClean="0"/>
          </a:p>
          <a:p>
            <a:pPr marL="228600" indent="-228600">
              <a:buAutoNum type="arabicParenR"/>
            </a:pPr>
            <a:r>
              <a:rPr lang="en-US" baseline="0" dirty="0" smtClean="0"/>
              <a:t>Companies who engage their employees in volunteering use these opportunities as a way to attract and retain top talent.   </a:t>
            </a:r>
            <a:r>
              <a:rPr lang="en-US" b="1" baseline="0" dirty="0" smtClean="0"/>
              <a:t>Examples, showcase community involvement in your lobby, discuss engagement in interview, helps introduce your culture to the prospective and get the right fit and also engage new employees in a volunteer activity in their first days with the company.</a:t>
            </a:r>
          </a:p>
          <a:p>
            <a:pPr marL="228600" indent="-228600">
              <a:buAutoNum type="arabicParenR"/>
            </a:pPr>
            <a:endParaRPr lang="en-US" baseline="0" dirty="0" smtClean="0"/>
          </a:p>
          <a:p>
            <a:pPr marL="228600" indent="-228600">
              <a:buAutoNum type="arabicParenR"/>
            </a:pPr>
            <a:r>
              <a:rPr lang="en-US" baseline="0" dirty="0" smtClean="0"/>
              <a:t>They also say that volunteer experiences are great opportunities for team building. Just as the employees say - Some employers also believe that volunteer experiences enhance their employees pride in their company.  4 out of 5 employees who had volunteered with their company said that they feel better about their employer because of the employer’s involvement in volunteer activities. </a:t>
            </a:r>
          </a:p>
          <a:p>
            <a:pPr marL="228600" indent="-228600">
              <a:buNone/>
            </a:pPr>
            <a:r>
              <a:rPr lang="en-US" baseline="0" dirty="0" smtClean="0"/>
              <a:t>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3) In addition to skill development and team building, employers say that volunteer engagement is a great way to develop strong leadership in their employees.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None/>
            </a:pPr>
            <a:r>
              <a:rPr lang="en-US" baseline="0" dirty="0" smtClean="0"/>
              <a:t> 4) Companies also say that employee engagement enhances their reputation as a good corporate citizen.  And, especially today, employers recognize that their employees want the opportunity to make a difference!  This is especially true for </a:t>
            </a:r>
            <a:r>
              <a:rPr lang="en-US" baseline="0" dirty="0" err="1" smtClean="0"/>
              <a:t>millennials</a:t>
            </a:r>
            <a:r>
              <a:rPr lang="en-US" baseline="0" dirty="0" smtClean="0"/>
              <a:t> – in a Points of Light study, </a:t>
            </a:r>
            <a:r>
              <a:rPr lang="en-US" b="1" baseline="0" dirty="0" smtClean="0"/>
              <a:t>55% of </a:t>
            </a:r>
            <a:r>
              <a:rPr lang="en-US" b="1" baseline="0" dirty="0" err="1" smtClean="0"/>
              <a:t>millennials</a:t>
            </a:r>
            <a:r>
              <a:rPr lang="en-US" b="1" baseline="0" dirty="0" smtClean="0"/>
              <a:t> </a:t>
            </a:r>
            <a:r>
              <a:rPr lang="en-US" baseline="0" dirty="0" smtClean="0"/>
              <a:t>surveyed said the their company’s volunteer policies played into their decision to accept an offer from their company. And </a:t>
            </a:r>
            <a:r>
              <a:rPr lang="en-US" b="1" baseline="0" dirty="0" smtClean="0"/>
              <a:t>72% of executives </a:t>
            </a:r>
            <a:r>
              <a:rPr lang="en-US" baseline="0" dirty="0" smtClean="0"/>
              <a:t>surveyed said that corporate volunteering enhances their image as a good corporate citizen</a:t>
            </a:r>
          </a:p>
          <a:p>
            <a:pPr marL="228600" indent="-228600">
              <a:buNone/>
            </a:pPr>
            <a:endParaRPr lang="en-US" baseline="0" dirty="0" smtClean="0"/>
          </a:p>
          <a:p>
            <a:pPr marL="228600" indent="-228600">
              <a:buNone/>
            </a:pPr>
            <a:r>
              <a:rPr lang="en-US" baseline="0" dirty="0" smtClean="0"/>
              <a:t>5) more studies are needed to demonstrate the effect of corporate volunteer engagement on the bottom line.  However, from a  Hands On Network study of corporate volunteering and it’s effect on the bottom line, </a:t>
            </a:r>
            <a:r>
              <a:rPr lang="en-US" b="1" baseline="0" dirty="0" smtClean="0"/>
              <a:t>82% of executives surveyed said good corporate citizenship helps the bottom line and 52% said corporate citizenship is part of their business strategy corporate citizen.</a:t>
            </a:r>
          </a:p>
          <a:p>
            <a:pPr marL="228600" indent="-228600">
              <a:buNone/>
            </a:pPr>
            <a:endParaRPr lang="en-US" b="1" baseline="0" dirty="0" smtClean="0"/>
          </a:p>
          <a:p>
            <a:pPr marL="228600" indent="-228600">
              <a:buNone/>
            </a:pPr>
            <a:r>
              <a:rPr lang="en-US" b="1" baseline="0" dirty="0" smtClean="0"/>
              <a:t>Examples of company benefits related to employee engagement?</a:t>
            </a:r>
          </a:p>
          <a:p>
            <a:pPr marL="228600" indent="-228600">
              <a:buNone/>
            </a:pPr>
            <a:endParaRPr lang="en-US" dirty="0"/>
          </a:p>
        </p:txBody>
      </p:sp>
      <p:sp>
        <p:nvSpPr>
          <p:cNvPr id="4" name="Slide Number Placeholder 3"/>
          <p:cNvSpPr>
            <a:spLocks noGrp="1"/>
          </p:cNvSpPr>
          <p:nvPr>
            <p:ph type="sldNum" sz="quarter" idx="10"/>
          </p:nvPr>
        </p:nvSpPr>
        <p:spPr/>
        <p:txBody>
          <a:bodyPr/>
          <a:lstStyle/>
          <a:p>
            <a:fld id="{CAFF8A7D-D18A-405E-9C8C-28BF6566637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2"/>
          </a:solidFill>
          <a:ln w="19050" cap="flat" cmpd="sng" algn="ctr">
            <a:noFill/>
            <a:prstDash val="solid"/>
            <a:round/>
            <a:headEnd type="none" w="med" len="med"/>
            <a:tailEnd type="none" w="med" len="med"/>
          </a:ln>
          <a:effectLst/>
          <a:extLst/>
        </p:spPr>
        <p:txBody>
          <a:bodyPr anchor="ctr">
            <a:spAutoFit/>
          </a:bodyPr>
          <a:lstStyle/>
          <a:p>
            <a:pPr fontAlgn="base">
              <a:spcBef>
                <a:spcPct val="0"/>
              </a:spcBef>
              <a:spcAft>
                <a:spcPct val="0"/>
              </a:spcAft>
              <a:defRPr/>
            </a:pPr>
            <a:endParaRPr lang="en-US" sz="2400" dirty="0">
              <a:solidFill>
                <a:srgbClr val="10167F"/>
              </a:solidFill>
              <a:cs typeface="ＭＳ Ｐゴシック" pitchFamily="-106" charset="-128"/>
            </a:endParaRPr>
          </a:p>
        </p:txBody>
      </p:sp>
      <p:pic>
        <p:nvPicPr>
          <p:cNvPr id="5" name="Picture 8"/>
          <p:cNvPicPr>
            <a:picLocks noChangeAspect="1"/>
          </p:cNvPicPr>
          <p:nvPr/>
        </p:nvPicPr>
        <p:blipFill>
          <a:blip r:embed="rId2" cstate="print"/>
          <a:srcRect/>
          <a:stretch>
            <a:fillRect/>
          </a:stretch>
        </p:blipFill>
        <p:spPr bwMode="auto">
          <a:xfrm>
            <a:off x="6878638" y="5248275"/>
            <a:ext cx="2068512" cy="1400175"/>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dirty="0" smtClean="0"/>
              <a:t>Click to edit Master title style</a:t>
            </a:r>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dirty="0" smtClean="0"/>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98620" y="1600200"/>
            <a:ext cx="8546760" cy="4384676"/>
          </a:xfrm>
        </p:spPr>
        <p:txBody>
          <a:bodyPr lIns="0" rIns="0" anchor="ctr"/>
          <a:lstStyle>
            <a:lvl1pPr algn="ctr">
              <a:defRPr sz="2400"/>
            </a:lvl1pPr>
          </a:lstStyle>
          <a:p>
            <a:pPr lvl="0"/>
            <a:r>
              <a:rPr lang="en-US" dirty="0"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solidFill>
                  <a:srgbClr val="10167F"/>
                </a:solidFill>
              </a:rPr>
              <a:t>August 23, 2012</a:t>
            </a:r>
          </a:p>
        </p:txBody>
      </p:sp>
      <p:sp>
        <p:nvSpPr>
          <p:cNvPr id="5" name="Rectangle 9"/>
          <p:cNvSpPr>
            <a:spLocks noGrp="1" noChangeArrowheads="1"/>
          </p:cNvSpPr>
          <p:nvPr>
            <p:ph type="sldNum" sz="quarter" idx="11"/>
          </p:nvPr>
        </p:nvSpPr>
        <p:spPr>
          <a:ln/>
        </p:spPr>
        <p:txBody>
          <a:bodyPr/>
          <a:lstStyle>
            <a:lvl1pPr>
              <a:defRPr/>
            </a:lvl1pPr>
          </a:lstStyle>
          <a:p>
            <a:pPr>
              <a:defRPr/>
            </a:pPr>
            <a:fld id="{4D5BCB4C-3065-4394-A47E-624ADAFCC883}" type="slidenum">
              <a:rPr lang="en-US">
                <a:solidFill>
                  <a:srgbClr val="10167F"/>
                </a:solidFill>
              </a:rPr>
              <a:pPr>
                <a:defRPr/>
              </a:pPr>
              <a:t>‹#›</a:t>
            </a:fld>
            <a:endParaRPr lang="en-US" dirty="0">
              <a:solidFill>
                <a:srgbClr val="10167F"/>
              </a:solidFill>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h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4320" y="1595930"/>
            <a:ext cx="8595360" cy="4388945"/>
          </a:xfrm>
        </p:spPr>
        <p:txBody>
          <a:bodyPr lIns="0" rIns="0"/>
          <a:lstStyle>
            <a:lvl1pPr algn="ctr">
              <a:defRPr sz="2400"/>
            </a:lvl1pPr>
          </a:lstStyle>
          <a:p>
            <a:pPr lvl="0"/>
            <a:r>
              <a:rPr lang="en-US" dirty="0"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solidFill>
                  <a:srgbClr val="10167F"/>
                </a:solidFill>
              </a:rPr>
              <a:t>August 23, 2012</a:t>
            </a:r>
          </a:p>
        </p:txBody>
      </p:sp>
      <p:sp>
        <p:nvSpPr>
          <p:cNvPr id="5" name="Rectangle 9"/>
          <p:cNvSpPr>
            <a:spLocks noGrp="1" noChangeArrowheads="1"/>
          </p:cNvSpPr>
          <p:nvPr>
            <p:ph type="sldNum" sz="quarter" idx="11"/>
          </p:nvPr>
        </p:nvSpPr>
        <p:spPr>
          <a:ln/>
        </p:spPr>
        <p:txBody>
          <a:bodyPr/>
          <a:lstStyle>
            <a:lvl1pPr>
              <a:defRPr/>
            </a:lvl1pPr>
          </a:lstStyle>
          <a:p>
            <a:pPr>
              <a:defRPr/>
            </a:pPr>
            <a:fld id="{B29AF4CF-8C5F-408E-A271-303201A2BC8F}" type="slidenum">
              <a:rPr lang="en-US">
                <a:solidFill>
                  <a:srgbClr val="10167F"/>
                </a:solidFill>
              </a:rPr>
              <a:pPr>
                <a:defRPr/>
              </a:pPr>
              <a:t>‹#›</a:t>
            </a:fld>
            <a:endParaRPr lang="en-US" dirty="0">
              <a:solidFill>
                <a:srgbClr val="10167F"/>
              </a:solidFill>
            </a:endParaRP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2">
    <p:spTree>
      <p:nvGrpSpPr>
        <p:cNvPr id="1" name=""/>
        <p:cNvGrpSpPr/>
        <p:nvPr/>
      </p:nvGrpSpPr>
      <p:grpSpPr>
        <a:xfrm>
          <a:off x="0" y="0"/>
          <a:ext cx="0" cy="0"/>
          <a:chOff x="0" y="0"/>
          <a:chExt cx="0" cy="0"/>
        </a:xfrm>
      </p:grpSpPr>
      <p:sp>
        <p:nvSpPr>
          <p:cNvPr id="3" name="Rectangle 2"/>
          <p:cNvSpPr/>
          <p:nvPr/>
        </p:nvSpPr>
        <p:spPr bwMode="auto">
          <a:xfrm>
            <a:off x="274638" y="271463"/>
            <a:ext cx="8594725" cy="4800600"/>
          </a:xfrm>
          <a:prstGeom prst="rect">
            <a:avLst/>
          </a:prstGeom>
          <a:solidFill>
            <a:schemeClr val="accent3"/>
          </a:solidFill>
          <a:ln w="19050" cap="flat" cmpd="sng" algn="ctr">
            <a:noFill/>
            <a:prstDash val="solid"/>
            <a:round/>
            <a:headEnd type="none" w="med" len="med"/>
            <a:tailEnd type="none" w="med" len="med"/>
          </a:ln>
          <a:effectLst/>
          <a:extLst/>
        </p:spPr>
        <p:txBody>
          <a:bodyPr anchor="ctr">
            <a:spAutoFit/>
          </a:bodyPr>
          <a:lstStyle/>
          <a:p>
            <a:pPr>
              <a:defRPr/>
            </a:pPr>
            <a:endParaRPr lang="en-US" dirty="0">
              <a:latin typeface="Arial" pitchFamily="-84" charset="0"/>
              <a:ea typeface="ＭＳ Ｐゴシック" pitchFamily="-106" charset="-128"/>
              <a:cs typeface="ＭＳ Ｐゴシック" pitchFamily="-106" charset="-128"/>
            </a:endParaRPr>
          </a:p>
        </p:txBody>
      </p:sp>
      <p:pic>
        <p:nvPicPr>
          <p:cNvPr id="4" name="Picture 8"/>
          <p:cNvPicPr>
            <a:picLocks noChangeAspect="1"/>
          </p:cNvPicPr>
          <p:nvPr/>
        </p:nvPicPr>
        <p:blipFill>
          <a:blip r:embed="rId2" cstate="print"/>
          <a:srcRect/>
          <a:stretch>
            <a:fillRect/>
          </a:stretch>
        </p:blipFill>
        <p:spPr bwMode="auto">
          <a:xfrm>
            <a:off x="6878638" y="5248275"/>
            <a:ext cx="2068512" cy="1400175"/>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smtClean="0"/>
              <a:t>Click to edit Master title style</a:t>
            </a:r>
            <a:endParaRPr lang="en-US" noProof="0" dirty="0" smtClean="0"/>
          </a:p>
        </p:txBody>
      </p:sp>
      <p:sp>
        <p:nvSpPr>
          <p:cNvPr id="5" name="Rectangle 8"/>
          <p:cNvSpPr>
            <a:spLocks noGrp="1" noChangeArrowheads="1"/>
          </p:cNvSpPr>
          <p:nvPr>
            <p:ph type="ftr" sz="quarter" idx="10"/>
          </p:nvPr>
        </p:nvSpPr>
        <p:spPr/>
        <p:txBody>
          <a:bodyPr/>
          <a:lstStyle>
            <a:lvl1pPr>
              <a:defRPr sz="1400"/>
            </a:lvl1pPr>
          </a:lstStyle>
          <a:p>
            <a:pPr>
              <a:defRPr/>
            </a:pPr>
            <a:r>
              <a:rPr lang="en-US"/>
              <a:t>October 29, 2013</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3">
    <p:spTree>
      <p:nvGrpSpPr>
        <p:cNvPr id="1" name=""/>
        <p:cNvGrpSpPr/>
        <p:nvPr/>
      </p:nvGrpSpPr>
      <p:grpSpPr>
        <a:xfrm>
          <a:off x="0" y="0"/>
          <a:ext cx="0" cy="0"/>
          <a:chOff x="0" y="0"/>
          <a:chExt cx="0" cy="0"/>
        </a:xfrm>
      </p:grpSpPr>
      <p:sp>
        <p:nvSpPr>
          <p:cNvPr id="3" name="Rectangle 2"/>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a:extLst/>
        </p:spPr>
        <p:txBody>
          <a:bodyPr anchor="ctr">
            <a:spAutoFit/>
          </a:bodyPr>
          <a:lstStyle/>
          <a:p>
            <a:pPr>
              <a:defRPr/>
            </a:pPr>
            <a:endParaRPr lang="en-US" dirty="0">
              <a:latin typeface="Arial" pitchFamily="-84" charset="0"/>
              <a:ea typeface="ＭＳ Ｐゴシック" pitchFamily="-106" charset="-128"/>
              <a:cs typeface="ＭＳ Ｐゴシック" pitchFamily="-106" charset="-128"/>
            </a:endParaRPr>
          </a:p>
        </p:txBody>
      </p:sp>
      <p:pic>
        <p:nvPicPr>
          <p:cNvPr id="4" name="Picture 8"/>
          <p:cNvPicPr>
            <a:picLocks noChangeAspect="1"/>
          </p:cNvPicPr>
          <p:nvPr/>
        </p:nvPicPr>
        <p:blipFill>
          <a:blip r:embed="rId2" cstate="print"/>
          <a:srcRect/>
          <a:stretch>
            <a:fillRect/>
          </a:stretch>
        </p:blipFill>
        <p:spPr bwMode="auto">
          <a:xfrm>
            <a:off x="6878638" y="5248275"/>
            <a:ext cx="2068512" cy="1400175"/>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bg1"/>
                </a:solidFill>
              </a:defRPr>
            </a:lvl1pPr>
          </a:lstStyle>
          <a:p>
            <a:pPr lvl="0"/>
            <a:r>
              <a:rPr lang="en-US" noProof="0" smtClean="0"/>
              <a:t>Click to edit Master title style</a:t>
            </a:r>
            <a:endParaRPr lang="en-US" noProof="0" dirty="0" smtClean="0"/>
          </a:p>
        </p:txBody>
      </p:sp>
      <p:sp>
        <p:nvSpPr>
          <p:cNvPr id="5" name="Rectangle 8"/>
          <p:cNvSpPr>
            <a:spLocks noGrp="1" noChangeArrowheads="1"/>
          </p:cNvSpPr>
          <p:nvPr>
            <p:ph type="ftr" sz="quarter" idx="10"/>
          </p:nvPr>
        </p:nvSpPr>
        <p:spPr/>
        <p:txBody>
          <a:bodyPr/>
          <a:lstStyle>
            <a:lvl1pPr>
              <a:defRPr sz="1400"/>
            </a:lvl1pPr>
          </a:lstStyle>
          <a:p>
            <a:pPr>
              <a:defRPr/>
            </a:pPr>
            <a:r>
              <a:rPr lang="en-US"/>
              <a:t>October 29, 2013</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2">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3"/>
          </a:solidFill>
          <a:ln w="19050" cap="flat" cmpd="sng" algn="ctr">
            <a:noFill/>
            <a:prstDash val="solid"/>
            <a:round/>
            <a:headEnd type="none" w="med" len="med"/>
            <a:tailEnd type="none" w="med" len="med"/>
          </a:ln>
          <a:effectLst/>
          <a:extLst/>
        </p:spPr>
        <p:txBody>
          <a:bodyPr anchor="ctr">
            <a:spAutoFit/>
          </a:bodyPr>
          <a:lstStyle/>
          <a:p>
            <a:pPr fontAlgn="base">
              <a:spcBef>
                <a:spcPct val="0"/>
              </a:spcBef>
              <a:spcAft>
                <a:spcPct val="0"/>
              </a:spcAft>
              <a:defRPr/>
            </a:pPr>
            <a:endParaRPr lang="en-US" sz="2400" dirty="0">
              <a:solidFill>
                <a:srgbClr val="10167F"/>
              </a:solidFill>
              <a:cs typeface="ＭＳ Ｐゴシック" pitchFamily="-106" charset="-128"/>
            </a:endParaRPr>
          </a:p>
        </p:txBody>
      </p:sp>
      <p:pic>
        <p:nvPicPr>
          <p:cNvPr id="5" name="Picture 8"/>
          <p:cNvPicPr>
            <a:picLocks noChangeAspect="1"/>
          </p:cNvPicPr>
          <p:nvPr userDrawn="1"/>
        </p:nvPicPr>
        <p:blipFill>
          <a:blip r:embed="rId2" cstate="print"/>
          <a:srcRect/>
          <a:stretch>
            <a:fillRect/>
          </a:stretch>
        </p:blipFill>
        <p:spPr bwMode="auto">
          <a:xfrm>
            <a:off x="6878638" y="5248275"/>
            <a:ext cx="2068512" cy="1400175"/>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tx1"/>
                </a:solidFill>
              </a:defRPr>
            </a:lvl1pPr>
          </a:lstStyle>
          <a:p>
            <a:pPr lvl="0"/>
            <a:r>
              <a:rPr lang="en-US" noProof="0" dirty="0" smtClean="0"/>
              <a:t>Click to edit Master title style</a:t>
            </a:r>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dirty="0" smtClean="0"/>
              <a:t>Click to edit Master subtitle style</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4" name="Rectangle 3"/>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a:extLst/>
        </p:spPr>
        <p:txBody>
          <a:bodyPr anchor="ctr">
            <a:spAutoFit/>
          </a:bodyPr>
          <a:lstStyle/>
          <a:p>
            <a:pPr fontAlgn="base">
              <a:spcBef>
                <a:spcPct val="0"/>
              </a:spcBef>
              <a:spcAft>
                <a:spcPct val="0"/>
              </a:spcAft>
              <a:defRPr/>
            </a:pPr>
            <a:endParaRPr lang="en-US" sz="2400" dirty="0">
              <a:solidFill>
                <a:srgbClr val="10167F"/>
              </a:solidFill>
              <a:cs typeface="ＭＳ Ｐゴシック" pitchFamily="-106" charset="-128"/>
            </a:endParaRPr>
          </a:p>
        </p:txBody>
      </p:sp>
      <p:pic>
        <p:nvPicPr>
          <p:cNvPr id="5" name="Picture 8"/>
          <p:cNvPicPr>
            <a:picLocks noChangeAspect="1"/>
          </p:cNvPicPr>
          <p:nvPr userDrawn="1"/>
        </p:nvPicPr>
        <p:blipFill>
          <a:blip r:embed="rId2" cstate="print"/>
          <a:srcRect/>
          <a:stretch>
            <a:fillRect/>
          </a:stretch>
        </p:blipFill>
        <p:spPr bwMode="auto">
          <a:xfrm>
            <a:off x="6878638" y="5248275"/>
            <a:ext cx="2068512" cy="1400175"/>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548640" y="270933"/>
            <a:ext cx="7543800" cy="4800600"/>
          </a:xfrm>
        </p:spPr>
        <p:txBody>
          <a:bodyPr lIns="0" tIns="45720" anchor="ctr"/>
          <a:lstStyle>
            <a:lvl1pPr>
              <a:defRPr sz="2800">
                <a:solidFill>
                  <a:schemeClr val="bg1"/>
                </a:solidFill>
              </a:defRPr>
            </a:lvl1pPr>
          </a:lstStyle>
          <a:p>
            <a:pPr lvl="0"/>
            <a:r>
              <a:rPr lang="en-US" noProof="0" dirty="0" smtClean="0"/>
              <a:t>Click to edit Master title style</a:t>
            </a:r>
          </a:p>
        </p:txBody>
      </p:sp>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dirty="0" smtClean="0"/>
              <a:t>Click to edit Master subtitle style</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8" name="Rectangle 7"/>
          <p:cNvSpPr/>
          <p:nvPr/>
        </p:nvSpPr>
        <p:spPr bwMode="auto">
          <a:xfrm>
            <a:off x="274638" y="271463"/>
            <a:ext cx="8594725" cy="4800600"/>
          </a:xfrm>
          <a:prstGeom prst="rect">
            <a:avLst/>
          </a:prstGeom>
          <a:solidFill>
            <a:schemeClr val="accent6"/>
          </a:solidFill>
          <a:ln w="19050" cap="flat" cmpd="sng" algn="ctr">
            <a:noFill/>
            <a:prstDash val="solid"/>
            <a:round/>
            <a:headEnd type="none" w="med" len="med"/>
            <a:tailEnd type="none" w="med" len="med"/>
          </a:ln>
          <a:effectLst/>
          <a:extLst/>
        </p:spPr>
        <p:txBody>
          <a:bodyPr anchor="ctr">
            <a:spAutoFit/>
          </a:bodyPr>
          <a:lstStyle/>
          <a:p>
            <a:pPr fontAlgn="base">
              <a:spcBef>
                <a:spcPct val="0"/>
              </a:spcBef>
              <a:spcAft>
                <a:spcPct val="0"/>
              </a:spcAft>
              <a:defRPr/>
            </a:pPr>
            <a:endParaRPr lang="en-US" sz="2400" dirty="0">
              <a:solidFill>
                <a:srgbClr val="10167F"/>
              </a:solidFill>
              <a:cs typeface="ＭＳ Ｐゴシック" pitchFamily="-106" charset="-128"/>
            </a:endParaRPr>
          </a:p>
        </p:txBody>
      </p:sp>
      <p:pic>
        <p:nvPicPr>
          <p:cNvPr id="10" name="Picture 8"/>
          <p:cNvPicPr>
            <a:picLocks noChangeAspect="1"/>
          </p:cNvPicPr>
          <p:nvPr userDrawn="1"/>
        </p:nvPicPr>
        <p:blipFill>
          <a:blip r:embed="rId2" cstate="print"/>
          <a:srcRect/>
          <a:stretch>
            <a:fillRect/>
          </a:stretch>
        </p:blipFill>
        <p:spPr bwMode="auto">
          <a:xfrm>
            <a:off x="6878638" y="5248275"/>
            <a:ext cx="2068512" cy="1400175"/>
          </a:xfrm>
          <a:prstGeom prst="rect">
            <a:avLst/>
          </a:prstGeom>
          <a:noFill/>
          <a:ln w="9525">
            <a:noFill/>
            <a:miter lim="800000"/>
            <a:headEnd/>
            <a:tailEnd/>
          </a:ln>
        </p:spPr>
      </p:pic>
      <p:sp>
        <p:nvSpPr>
          <p:cNvPr id="62471" name="Rectangle 7"/>
          <p:cNvSpPr>
            <a:spLocks noGrp="1" noChangeArrowheads="1"/>
          </p:cNvSpPr>
          <p:nvPr>
            <p:ph type="subTitle" idx="1"/>
          </p:nvPr>
        </p:nvSpPr>
        <p:spPr bwMode="white">
          <a:xfrm>
            <a:off x="270929" y="6080760"/>
            <a:ext cx="6400800" cy="457200"/>
          </a:xfrm>
        </p:spPr>
        <p:txBody>
          <a:bodyPr lIns="0" anchor="b"/>
          <a:lstStyle>
            <a:lvl1pPr>
              <a:spcBef>
                <a:spcPts val="0"/>
              </a:spcBef>
              <a:buFontTx/>
              <a:buNone/>
              <a:defRPr sz="1600">
                <a:solidFill>
                  <a:schemeClr val="tx1"/>
                </a:solidFill>
              </a:defRPr>
            </a:lvl1pPr>
          </a:lstStyle>
          <a:p>
            <a:pPr lvl="0"/>
            <a:r>
              <a:rPr lang="en-US" noProof="0" dirty="0" smtClean="0"/>
              <a:t>Click to edit Master subtitle style</a:t>
            </a:r>
          </a:p>
        </p:txBody>
      </p:sp>
      <p:sp>
        <p:nvSpPr>
          <p:cNvPr id="7" name="Rectangle 6"/>
          <p:cNvSpPr>
            <a:spLocks noGrp="1" noChangeArrowheads="1"/>
          </p:cNvSpPr>
          <p:nvPr>
            <p:ph type="ctrTitle"/>
          </p:nvPr>
        </p:nvSpPr>
        <p:spPr bwMode="white">
          <a:xfrm>
            <a:off x="548640" y="270933"/>
            <a:ext cx="7589520" cy="2446869"/>
          </a:xfrm>
        </p:spPr>
        <p:txBody>
          <a:bodyPr lIns="0" tIns="45720" anchor="b"/>
          <a:lstStyle>
            <a:lvl1pPr>
              <a:defRPr sz="3200">
                <a:solidFill>
                  <a:schemeClr val="accent3"/>
                </a:solidFill>
              </a:defRPr>
            </a:lvl1pPr>
          </a:lstStyle>
          <a:p>
            <a:pPr lvl="0"/>
            <a:r>
              <a:rPr lang="en-US" noProof="0" dirty="0" smtClean="0"/>
              <a:t>Click to edit Master title style</a:t>
            </a:r>
          </a:p>
        </p:txBody>
      </p:sp>
      <p:sp>
        <p:nvSpPr>
          <p:cNvPr id="6" name="Content Placeholder 2"/>
          <p:cNvSpPr>
            <a:spLocks noGrp="1"/>
          </p:cNvSpPr>
          <p:nvPr>
            <p:ph idx="10"/>
          </p:nvPr>
        </p:nvSpPr>
        <p:spPr>
          <a:xfrm>
            <a:off x="548640" y="2700863"/>
            <a:ext cx="7589520" cy="2362204"/>
          </a:xfrm>
        </p:spPr>
        <p:txBody>
          <a:bodyPr lIns="0" rIns="0"/>
          <a:lstStyle>
            <a:lvl1pPr marL="0" indent="0">
              <a:spcBef>
                <a:spcPts val="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9" name="Content Placeholder 2"/>
          <p:cNvSpPr>
            <a:spLocks noGrp="1"/>
          </p:cNvSpPr>
          <p:nvPr>
            <p:ph idx="11"/>
          </p:nvPr>
        </p:nvSpPr>
        <p:spPr>
          <a:xfrm>
            <a:off x="274320" y="5257800"/>
            <a:ext cx="6400800" cy="777240"/>
          </a:xfrm>
        </p:spPr>
        <p:txBody>
          <a:bodyPr lIns="0" tIns="45720" rIns="0"/>
          <a:lstStyle>
            <a:lvl1pPr>
              <a:buFontTx/>
              <a:buNone/>
              <a:defRPr sz="2800" b="1"/>
            </a:lvl1pPr>
          </a:lstStyle>
          <a:p>
            <a:pPr lvl="0"/>
            <a:r>
              <a:rPr lang="en-US" dirty="0" smtClean="0"/>
              <a:t>Click to edit Master text styles</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cstate="print"/>
          <a:srcRect/>
          <a:stretch>
            <a:fillRect/>
          </a:stretch>
        </p:blipFill>
        <p:spPr bwMode="auto">
          <a:xfrm>
            <a:off x="6878638" y="5248275"/>
            <a:ext cx="2068512" cy="1400175"/>
          </a:xfrm>
          <a:prstGeom prst="rect">
            <a:avLst/>
          </a:prstGeom>
          <a:noFill/>
          <a:ln w="9525">
            <a:noFill/>
            <a:miter lim="800000"/>
            <a:headEnd/>
            <a:tailEnd/>
          </a:ln>
        </p:spPr>
      </p:pic>
      <p:sp>
        <p:nvSpPr>
          <p:cNvPr id="62471" name="Rectangle 7"/>
          <p:cNvSpPr>
            <a:spLocks noGrp="1" noChangeArrowheads="1"/>
          </p:cNvSpPr>
          <p:nvPr>
            <p:ph type="subTitle" idx="1"/>
          </p:nvPr>
        </p:nvSpPr>
        <p:spPr bwMode="white">
          <a:xfrm>
            <a:off x="270929" y="6080760"/>
            <a:ext cx="6400800" cy="457200"/>
          </a:xfrm>
        </p:spPr>
        <p:txBody>
          <a:bodyPr lIns="0" anchor="b"/>
          <a:lstStyle>
            <a:lvl1pPr>
              <a:buFontTx/>
              <a:buNone/>
              <a:defRPr sz="1600">
                <a:solidFill>
                  <a:schemeClr val="tx1"/>
                </a:solidFill>
              </a:defRPr>
            </a:lvl1pPr>
          </a:lstStyle>
          <a:p>
            <a:pPr lvl="0"/>
            <a:r>
              <a:rPr lang="en-US" noProof="0" dirty="0" smtClean="0"/>
              <a:t>Click to edit Master subtitle style</a:t>
            </a:r>
          </a:p>
        </p:txBody>
      </p:sp>
      <p:sp>
        <p:nvSpPr>
          <p:cNvPr id="7" name="Rectangle 6"/>
          <p:cNvSpPr>
            <a:spLocks noGrp="1" noChangeArrowheads="1"/>
          </p:cNvSpPr>
          <p:nvPr>
            <p:ph type="ctrTitle"/>
          </p:nvPr>
        </p:nvSpPr>
        <p:spPr bwMode="white">
          <a:xfrm>
            <a:off x="270929" y="5257800"/>
            <a:ext cx="6400800" cy="777240"/>
          </a:xfrm>
        </p:spPr>
        <p:txBody>
          <a:bodyPr lIns="0" tIns="45720"/>
          <a:lstStyle>
            <a:lvl1pPr>
              <a:defRPr sz="2400">
                <a:solidFill>
                  <a:schemeClr val="tx1"/>
                </a:solidFill>
              </a:defRPr>
            </a:lvl1pPr>
          </a:lstStyle>
          <a:p>
            <a:pPr lvl="0"/>
            <a:r>
              <a:rPr lang="en-US" noProof="0" dirty="0" smtClean="0"/>
              <a:t>Click to edit Master title style</a:t>
            </a:r>
          </a:p>
        </p:txBody>
      </p:sp>
      <p:sp>
        <p:nvSpPr>
          <p:cNvPr id="8" name="Picture Placeholder 2"/>
          <p:cNvSpPr>
            <a:spLocks noGrp="1"/>
          </p:cNvSpPr>
          <p:nvPr>
            <p:ph type="pic" idx="11"/>
          </p:nvPr>
        </p:nvSpPr>
        <p:spPr>
          <a:xfrm>
            <a:off x="274320" y="274320"/>
            <a:ext cx="8595360" cy="48006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ftr" sz="quarter" idx="10"/>
          </p:nvPr>
        </p:nvSpPr>
        <p:spPr>
          <a:ln/>
        </p:spPr>
        <p:txBody>
          <a:bodyPr/>
          <a:lstStyle>
            <a:lvl1pPr>
              <a:defRPr/>
            </a:lvl1pPr>
          </a:lstStyle>
          <a:p>
            <a:pPr>
              <a:defRPr/>
            </a:pPr>
            <a:r>
              <a:rPr lang="en-US">
                <a:solidFill>
                  <a:srgbClr val="10167F"/>
                </a:solidFill>
              </a:rPr>
              <a:t>August 23, 2012</a:t>
            </a:r>
          </a:p>
        </p:txBody>
      </p:sp>
      <p:sp>
        <p:nvSpPr>
          <p:cNvPr id="5" name="Rectangle 9"/>
          <p:cNvSpPr>
            <a:spLocks noGrp="1" noChangeArrowheads="1"/>
          </p:cNvSpPr>
          <p:nvPr>
            <p:ph type="sldNum" sz="quarter" idx="11"/>
          </p:nvPr>
        </p:nvSpPr>
        <p:spPr>
          <a:ln/>
        </p:spPr>
        <p:txBody>
          <a:bodyPr/>
          <a:lstStyle>
            <a:lvl1pPr>
              <a:defRPr/>
            </a:lvl1pPr>
          </a:lstStyle>
          <a:p>
            <a:pPr>
              <a:defRPr/>
            </a:pPr>
            <a:fld id="{00204956-68FF-40C8-AC9F-10F10D07E7A8}" type="slidenum">
              <a:rPr lang="en-US">
                <a:solidFill>
                  <a:srgbClr val="10167F"/>
                </a:solidFill>
              </a:rPr>
              <a:pPr>
                <a:defRPr/>
              </a:pPr>
              <a:t>‹#›</a:t>
            </a:fld>
            <a:endParaRPr lang="en-US" dirty="0">
              <a:solidFill>
                <a:srgbClr val="10167F"/>
              </a:solidFill>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ingle statement,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4638" y="1598237"/>
            <a:ext cx="8594725" cy="4396130"/>
          </a:xfrm>
        </p:spPr>
        <p:txBody>
          <a:bodyPr anchor="ctr"/>
          <a:lstStyle>
            <a:lvl1pPr marL="0" indent="0">
              <a:buFontTx/>
              <a:buNone/>
              <a:defRPr sz="2400"/>
            </a:lvl1pPr>
          </a:lstStyle>
          <a:p>
            <a:pPr lvl="0"/>
            <a:r>
              <a:rPr lang="en-US" dirty="0"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solidFill>
                  <a:srgbClr val="10167F"/>
                </a:solidFill>
              </a:rPr>
              <a:t>August 23, 2012</a:t>
            </a:r>
          </a:p>
        </p:txBody>
      </p:sp>
      <p:sp>
        <p:nvSpPr>
          <p:cNvPr id="5" name="Rectangle 9"/>
          <p:cNvSpPr>
            <a:spLocks noGrp="1" noChangeArrowheads="1"/>
          </p:cNvSpPr>
          <p:nvPr>
            <p:ph type="sldNum" sz="quarter" idx="11"/>
          </p:nvPr>
        </p:nvSpPr>
        <p:spPr>
          <a:ln/>
        </p:spPr>
        <p:txBody>
          <a:bodyPr/>
          <a:lstStyle>
            <a:lvl1pPr>
              <a:defRPr/>
            </a:lvl1pPr>
          </a:lstStyle>
          <a:p>
            <a:pPr>
              <a:defRPr/>
            </a:pPr>
            <a:fld id="{3F2D8E4F-3575-4CB9-8540-DAD83C744C87}" type="slidenum">
              <a:rPr lang="en-US">
                <a:solidFill>
                  <a:srgbClr val="10167F"/>
                </a:solidFill>
              </a:rPr>
              <a:pPr>
                <a:defRPr/>
              </a:pPr>
              <a:t>‹#›</a:t>
            </a:fld>
            <a:endParaRPr lang="en-US" dirty="0">
              <a:solidFill>
                <a:srgbClr val="10167F"/>
              </a:solidFill>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274320" y="1604963"/>
            <a:ext cx="4297680" cy="4379913"/>
          </a:xfrm>
        </p:spPr>
        <p:txBody>
          <a:bodyPr rIns="182880"/>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6"/>
          </p:nvPr>
        </p:nvSpPr>
        <p:spPr>
          <a:xfrm>
            <a:off x="4572000" y="1604964"/>
            <a:ext cx="4297680" cy="4379912"/>
          </a:xfrm>
        </p:spPr>
        <p:txBody>
          <a:bodyPr rIns="182880"/>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noChangeArrowheads="1"/>
          </p:cNvSpPr>
          <p:nvPr>
            <p:ph type="ftr" sz="quarter" idx="17"/>
          </p:nvPr>
        </p:nvSpPr>
        <p:spPr>
          <a:ln/>
        </p:spPr>
        <p:txBody>
          <a:bodyPr/>
          <a:lstStyle>
            <a:lvl1pPr>
              <a:defRPr/>
            </a:lvl1pPr>
          </a:lstStyle>
          <a:p>
            <a:pPr>
              <a:defRPr/>
            </a:pPr>
            <a:r>
              <a:rPr lang="en-US">
                <a:solidFill>
                  <a:srgbClr val="10167F"/>
                </a:solidFill>
              </a:rPr>
              <a:t>August 23, 2012</a:t>
            </a:r>
          </a:p>
        </p:txBody>
      </p:sp>
      <p:sp>
        <p:nvSpPr>
          <p:cNvPr id="6" name="Rectangle 9"/>
          <p:cNvSpPr>
            <a:spLocks noGrp="1" noChangeArrowheads="1"/>
          </p:cNvSpPr>
          <p:nvPr>
            <p:ph type="sldNum" sz="quarter" idx="18"/>
          </p:nvPr>
        </p:nvSpPr>
        <p:spPr>
          <a:ln/>
        </p:spPr>
        <p:txBody>
          <a:bodyPr/>
          <a:lstStyle>
            <a:lvl1pPr>
              <a:defRPr/>
            </a:lvl1pPr>
          </a:lstStyle>
          <a:p>
            <a:pPr>
              <a:defRPr/>
            </a:pPr>
            <a:fld id="{C8A358C4-9D8D-4B07-B1B8-BC35D9C8FCB0}" type="slidenum">
              <a:rPr lang="en-US">
                <a:solidFill>
                  <a:srgbClr val="10167F"/>
                </a:solidFill>
              </a:rPr>
              <a:pPr>
                <a:defRPr/>
              </a:pPr>
              <a:t>‹#›</a:t>
            </a:fld>
            <a:endParaRPr lang="en-US" dirty="0">
              <a:solidFill>
                <a:srgbClr val="10167F"/>
              </a:solidFill>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ith heading">
    <p:spTree>
      <p:nvGrpSpPr>
        <p:cNvPr id="1" name=""/>
        <p:cNvGrpSpPr/>
        <p:nvPr/>
      </p:nvGrpSpPr>
      <p:grpSpPr>
        <a:xfrm>
          <a:off x="0" y="0"/>
          <a:ext cx="0" cy="0"/>
          <a:chOff x="0" y="0"/>
          <a:chExt cx="0" cy="0"/>
        </a:xfrm>
      </p:grpSpPr>
      <p:sp>
        <p:nvSpPr>
          <p:cNvPr id="7" name="Title 1"/>
          <p:cNvSpPr>
            <a:spLocks noGrp="1"/>
          </p:cNvSpPr>
          <p:nvPr>
            <p:ph type="title"/>
          </p:nvPr>
        </p:nvSpPr>
        <p:spPr>
          <a:xfrm>
            <a:off x="274320" y="274320"/>
            <a:ext cx="8595360" cy="1143000"/>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274320" y="2514600"/>
            <a:ext cx="4297680" cy="3470276"/>
          </a:xfrm>
        </p:spPr>
        <p:txBody>
          <a:bodyPr rIns="182880"/>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274320" y="1600200"/>
            <a:ext cx="4297680" cy="685800"/>
          </a:xfrm>
        </p:spPr>
        <p:txBody>
          <a:bodyPr rIns="182880"/>
          <a:lstStyle>
            <a:lvl1pPr marL="0">
              <a:buFontTx/>
              <a:buNone/>
              <a:defRPr b="1">
                <a:solidFill>
                  <a:schemeClr val="accent4"/>
                </a:solidFill>
              </a:defRPr>
            </a:lvl1pPr>
          </a:lstStyle>
          <a:p>
            <a:pPr lvl="0"/>
            <a:r>
              <a:rPr lang="en-US" dirty="0" smtClean="0"/>
              <a:t>Click to edit Master text styles</a:t>
            </a:r>
            <a:endParaRPr lang="en-US" dirty="0"/>
          </a:p>
        </p:txBody>
      </p:sp>
      <p:sp>
        <p:nvSpPr>
          <p:cNvPr id="11" name="Content Placeholder 2"/>
          <p:cNvSpPr>
            <a:spLocks noGrp="1"/>
          </p:cNvSpPr>
          <p:nvPr>
            <p:ph idx="16"/>
          </p:nvPr>
        </p:nvSpPr>
        <p:spPr>
          <a:xfrm>
            <a:off x="4572000" y="2514600"/>
            <a:ext cx="4297680" cy="3470275"/>
          </a:xfrm>
        </p:spPr>
        <p:txBody>
          <a:bodyPr rIns="182880"/>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7"/>
          </p:nvPr>
        </p:nvSpPr>
        <p:spPr>
          <a:xfrm>
            <a:off x="4572000" y="1600200"/>
            <a:ext cx="4297680" cy="685800"/>
          </a:xfrm>
        </p:spPr>
        <p:txBody>
          <a:bodyPr rIns="182880"/>
          <a:lstStyle>
            <a:lvl1pPr marL="0">
              <a:buFontTx/>
              <a:buNone/>
              <a:defRPr b="1">
                <a:solidFill>
                  <a:schemeClr val="accent4"/>
                </a:solidFill>
              </a:defRPr>
            </a:lvl1pPr>
          </a:lstStyle>
          <a:p>
            <a:pPr lvl="0"/>
            <a:r>
              <a:rPr lang="en-US" dirty="0" smtClean="0"/>
              <a:t>Click to edit Master text styles</a:t>
            </a:r>
            <a:endParaRPr lang="en-US" dirty="0"/>
          </a:p>
        </p:txBody>
      </p:sp>
      <p:sp>
        <p:nvSpPr>
          <p:cNvPr id="9" name="Rectangle 8"/>
          <p:cNvSpPr>
            <a:spLocks noGrp="1" noChangeArrowheads="1"/>
          </p:cNvSpPr>
          <p:nvPr>
            <p:ph type="ftr" sz="quarter" idx="18"/>
          </p:nvPr>
        </p:nvSpPr>
        <p:spPr>
          <a:ln/>
        </p:spPr>
        <p:txBody>
          <a:bodyPr/>
          <a:lstStyle>
            <a:lvl1pPr>
              <a:defRPr/>
            </a:lvl1pPr>
          </a:lstStyle>
          <a:p>
            <a:pPr>
              <a:defRPr/>
            </a:pPr>
            <a:r>
              <a:rPr lang="en-US">
                <a:solidFill>
                  <a:srgbClr val="10167F"/>
                </a:solidFill>
              </a:rPr>
              <a:t>August 23, 2012</a:t>
            </a:r>
          </a:p>
        </p:txBody>
      </p:sp>
      <p:sp>
        <p:nvSpPr>
          <p:cNvPr id="13" name="Rectangle 9"/>
          <p:cNvSpPr>
            <a:spLocks noGrp="1" noChangeArrowheads="1"/>
          </p:cNvSpPr>
          <p:nvPr>
            <p:ph type="sldNum" sz="quarter" idx="19"/>
          </p:nvPr>
        </p:nvSpPr>
        <p:spPr>
          <a:ln/>
        </p:spPr>
        <p:txBody>
          <a:bodyPr/>
          <a:lstStyle>
            <a:lvl1pPr>
              <a:defRPr/>
            </a:lvl1pPr>
          </a:lstStyle>
          <a:p>
            <a:pPr>
              <a:defRPr/>
            </a:pPr>
            <a:fld id="{46DEB0F0-91B7-4F5A-A7A0-3BF63CF8F249}" type="slidenum">
              <a:rPr lang="en-US">
                <a:solidFill>
                  <a:srgbClr val="10167F"/>
                </a:solidFill>
              </a:rPr>
              <a:pPr>
                <a:defRPr/>
              </a:pPr>
              <a:t>‹#›</a:t>
            </a:fld>
            <a:endParaRPr lang="en-US" dirty="0">
              <a:solidFill>
                <a:srgbClr val="10167F"/>
              </a:solidFill>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274638" y="274638"/>
            <a:ext cx="8594725" cy="1143000"/>
          </a:xfrm>
          <a:prstGeom prst="rect">
            <a:avLst/>
          </a:prstGeom>
          <a:noFill/>
          <a:ln w="9525">
            <a:noFill/>
            <a:miter lim="800000"/>
            <a:headEnd/>
            <a:tailEnd/>
          </a:ln>
        </p:spPr>
        <p:txBody>
          <a:bodyPr vert="horz" wrap="square" lIns="182880" tIns="182880" rIns="457200" bIns="0" numCol="1" anchor="t"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auto">
          <a:xfrm>
            <a:off x="274638" y="1600200"/>
            <a:ext cx="8594725" cy="4384675"/>
          </a:xfrm>
          <a:prstGeom prst="rect">
            <a:avLst/>
          </a:prstGeom>
          <a:noFill/>
          <a:ln w="9525">
            <a:noFill/>
            <a:miter lim="800000"/>
            <a:headEnd/>
            <a:tailEnd/>
          </a:ln>
        </p:spPr>
        <p:txBody>
          <a:bodyPr vert="horz" wrap="square" lIns="182880" tIns="0" rIns="45720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8" name="Rectangle 8"/>
          <p:cNvSpPr>
            <a:spLocks noGrp="1" noChangeArrowheads="1"/>
          </p:cNvSpPr>
          <p:nvPr>
            <p:ph type="ftr" sz="quarter" idx="3"/>
          </p:nvPr>
        </p:nvSpPr>
        <p:spPr bwMode="white">
          <a:xfrm>
            <a:off x="731838" y="6264275"/>
            <a:ext cx="6400800" cy="457200"/>
          </a:xfrm>
          <a:prstGeom prst="rect">
            <a:avLst/>
          </a:prstGeom>
          <a:noFill/>
          <a:ln>
            <a:noFill/>
          </a:ln>
          <a:effectLst/>
          <a:extLst>
            <a:ext uri="{FAA26D3D-D897-4be2-8F04-BA451C77F1D7}"/>
          </a:extLst>
        </p:spPr>
        <p:txBody>
          <a:bodyPr vert="horz" wrap="square" lIns="0" tIns="0" rIns="0" bIns="73152" numCol="1" anchor="b" anchorCtr="0" compatLnSpc="1">
            <a:prstTxWarp prst="textNoShape">
              <a:avLst/>
            </a:prstTxWarp>
          </a:bodyPr>
          <a:lstStyle>
            <a:lvl1pPr>
              <a:defRPr sz="1000">
                <a:latin typeface="Arial" charset="0"/>
                <a:ea typeface="ＭＳ Ｐゴシック" charset="-128"/>
                <a:cs typeface="+mn-cs"/>
              </a:defRPr>
            </a:lvl1pPr>
          </a:lstStyle>
          <a:p>
            <a:pPr fontAlgn="base">
              <a:spcBef>
                <a:spcPct val="0"/>
              </a:spcBef>
              <a:spcAft>
                <a:spcPct val="0"/>
              </a:spcAft>
              <a:defRPr/>
            </a:pPr>
            <a:r>
              <a:rPr lang="en-US">
                <a:solidFill>
                  <a:srgbClr val="10167F"/>
                </a:solidFill>
              </a:rPr>
              <a:t>August 23, 2012</a:t>
            </a:r>
          </a:p>
        </p:txBody>
      </p:sp>
      <p:sp>
        <p:nvSpPr>
          <p:cNvPr id="61449" name="Rectangle 9"/>
          <p:cNvSpPr>
            <a:spLocks noGrp="1" noChangeArrowheads="1"/>
          </p:cNvSpPr>
          <p:nvPr>
            <p:ph type="sldNum" sz="quarter" idx="4"/>
          </p:nvPr>
        </p:nvSpPr>
        <p:spPr bwMode="white">
          <a:xfrm>
            <a:off x="274638" y="6264275"/>
            <a:ext cx="457200" cy="457200"/>
          </a:xfrm>
          <a:prstGeom prst="rect">
            <a:avLst/>
          </a:prstGeom>
          <a:noFill/>
          <a:ln>
            <a:noFill/>
          </a:ln>
          <a:effectLst/>
          <a:extLst>
            <a:ext uri="{FAA26D3D-D897-4be2-8F04-BA451C77F1D7}"/>
          </a:extLst>
        </p:spPr>
        <p:txBody>
          <a:bodyPr vert="horz" wrap="square" lIns="0" tIns="0" rIns="0" bIns="73152" numCol="1" anchor="b" anchorCtr="0" compatLnSpc="1">
            <a:prstTxWarp prst="textNoShape">
              <a:avLst/>
            </a:prstTxWarp>
          </a:bodyPr>
          <a:lstStyle>
            <a:lvl1pPr>
              <a:defRPr sz="1200" b="1">
                <a:latin typeface="Arial" charset="0"/>
                <a:ea typeface="ＭＳ Ｐゴシック" charset="-128"/>
                <a:cs typeface="+mn-cs"/>
              </a:defRPr>
            </a:lvl1pPr>
          </a:lstStyle>
          <a:p>
            <a:pPr fontAlgn="base">
              <a:spcBef>
                <a:spcPct val="0"/>
              </a:spcBef>
              <a:spcAft>
                <a:spcPct val="0"/>
              </a:spcAft>
              <a:defRPr/>
            </a:pPr>
            <a:fld id="{6379A2B8-6D95-48B3-951D-2970C3E8A794}" type="slidenum">
              <a:rPr lang="en-US">
                <a:solidFill>
                  <a:srgbClr val="10167F"/>
                </a:solidFill>
              </a:rPr>
              <a:pPr fontAlgn="base">
                <a:spcBef>
                  <a:spcPct val="0"/>
                </a:spcBef>
                <a:spcAft>
                  <a:spcPct val="0"/>
                </a:spcAft>
                <a:defRPr/>
              </a:pPr>
              <a:t>‹#›</a:t>
            </a:fld>
            <a:endParaRPr lang="en-US" dirty="0">
              <a:solidFill>
                <a:srgbClr val="10167F"/>
              </a:solidFill>
            </a:endParaRPr>
          </a:p>
        </p:txBody>
      </p:sp>
      <p:pic>
        <p:nvPicPr>
          <p:cNvPr id="1030" name="Picture 16" descr="uw_rgb_ful_hi"/>
          <p:cNvPicPr>
            <a:picLocks noChangeAspect="1" noChangeArrowheads="1"/>
          </p:cNvPicPr>
          <p:nvPr/>
        </p:nvPicPr>
        <p:blipFill>
          <a:blip r:embed="rId15" cstate="print"/>
          <a:srcRect/>
          <a:stretch>
            <a:fillRect/>
          </a:stretch>
        </p:blipFill>
        <p:spPr bwMode="auto">
          <a:xfrm>
            <a:off x="7954963" y="6235700"/>
            <a:ext cx="942975" cy="407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ＭＳ Ｐゴシック" pitchFamily="-106" charset="-128"/>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fontAlgn="base">
        <a:spcBef>
          <a:spcPct val="0"/>
        </a:spcBef>
        <a:spcAft>
          <a:spcPct val="0"/>
        </a:spcAft>
        <a:defRPr sz="2800">
          <a:solidFill>
            <a:schemeClr val="accent1"/>
          </a:solidFill>
          <a:latin typeface="Arial" charset="0"/>
          <a:ea typeface="ＭＳ Ｐゴシック" charset="0"/>
        </a:defRPr>
      </a:lvl6pPr>
      <a:lvl7pPr marL="914400" algn="l" rtl="0" fontAlgn="base">
        <a:spcBef>
          <a:spcPct val="0"/>
        </a:spcBef>
        <a:spcAft>
          <a:spcPct val="0"/>
        </a:spcAft>
        <a:defRPr sz="2800">
          <a:solidFill>
            <a:schemeClr val="accent1"/>
          </a:solidFill>
          <a:latin typeface="Arial" charset="0"/>
          <a:ea typeface="ＭＳ Ｐゴシック" charset="0"/>
        </a:defRPr>
      </a:lvl7pPr>
      <a:lvl8pPr marL="1371600" algn="l" rtl="0" fontAlgn="base">
        <a:spcBef>
          <a:spcPct val="0"/>
        </a:spcBef>
        <a:spcAft>
          <a:spcPct val="0"/>
        </a:spcAft>
        <a:defRPr sz="2800">
          <a:solidFill>
            <a:schemeClr val="accent1"/>
          </a:solidFill>
          <a:latin typeface="Arial" charset="0"/>
          <a:ea typeface="ＭＳ Ｐゴシック" charset="0"/>
        </a:defRPr>
      </a:lvl8pPr>
      <a:lvl9pPr marL="1828800" algn="l" rtl="0" fontAlgn="base">
        <a:spcBef>
          <a:spcPct val="0"/>
        </a:spcBef>
        <a:spcAft>
          <a:spcPct val="0"/>
        </a:spcAft>
        <a:defRPr sz="2800">
          <a:solidFill>
            <a:schemeClr val="accent1"/>
          </a:solidFill>
          <a:latin typeface="Arial" charset="0"/>
          <a:ea typeface="ＭＳ Ｐゴシック" charset="0"/>
        </a:defRPr>
      </a:lvl9pPr>
    </p:titleStyle>
    <p:bodyStyle>
      <a:lvl1pPr marL="342900" indent="-342900" algn="l" rtl="0" eaLnBrk="0" fontAlgn="base" hangingPunct="0">
        <a:spcBef>
          <a:spcPts val="1000"/>
        </a:spcBef>
        <a:spcAft>
          <a:spcPct val="0"/>
        </a:spcAft>
        <a:defRPr sz="2000">
          <a:solidFill>
            <a:schemeClr val="tx1"/>
          </a:solidFill>
          <a:latin typeface="+mn-lt"/>
          <a:ea typeface="+mn-ea"/>
          <a:cs typeface="ＭＳ Ｐゴシック" pitchFamily="-106" charset="-128"/>
        </a:defRPr>
      </a:lvl1pPr>
      <a:lvl2pPr marL="287338" indent="-287338" algn="l" rtl="0" eaLnBrk="0" fontAlgn="base" hangingPunct="0">
        <a:spcBef>
          <a:spcPts val="1000"/>
        </a:spcBef>
        <a:spcAft>
          <a:spcPct val="0"/>
        </a:spcAft>
        <a:buClr>
          <a:schemeClr val="accent1"/>
        </a:buClr>
        <a:buChar char="•"/>
        <a:defRPr sz="2000">
          <a:solidFill>
            <a:schemeClr val="tx1"/>
          </a:solidFill>
          <a:latin typeface="+mn-lt"/>
          <a:ea typeface="+mn-ea"/>
          <a:cs typeface="ＭＳ Ｐゴシック"/>
        </a:defRPr>
      </a:lvl2pPr>
      <a:lvl3pPr marL="576263" indent="-288925" algn="l" rtl="0" eaLnBrk="0" fontAlgn="base" hangingPunct="0">
        <a:spcBef>
          <a:spcPts val="1000"/>
        </a:spcBef>
        <a:spcAft>
          <a:spcPct val="0"/>
        </a:spcAft>
        <a:buClr>
          <a:schemeClr val="accent1"/>
        </a:buClr>
        <a:buFont typeface="Arial" pitchFamily="34" charset="0"/>
        <a:buChar char="•"/>
        <a:defRPr sz="2000">
          <a:solidFill>
            <a:schemeClr val="tx1"/>
          </a:solidFill>
          <a:latin typeface="+mn-lt"/>
          <a:ea typeface="ヒラギノ角ゴ Pro W3" pitchFamily="-84" charset="-128"/>
          <a:cs typeface="ヒラギノ角ゴ Pro W3" charset="-128"/>
        </a:defRPr>
      </a:lvl3pPr>
      <a:lvl4pPr marL="914400" indent="-3381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charset="-128"/>
        </a:defRPr>
      </a:lvl4pPr>
      <a:lvl5pPr marL="1201738" indent="-287338" algn="l" rtl="0" eaLnBrk="0" fontAlgn="base" hangingPunct="0">
        <a:spcBef>
          <a:spcPts val="1000"/>
        </a:spcBef>
        <a:spcAft>
          <a:spcPct val="0"/>
        </a:spcAft>
        <a:buClr>
          <a:schemeClr val="accent1"/>
        </a:buClr>
        <a:buChar char="–"/>
        <a:defRPr sz="2000">
          <a:solidFill>
            <a:schemeClr val="tx1"/>
          </a:solidFill>
          <a:latin typeface="+mn-lt"/>
          <a:ea typeface="ヒラギノ角ゴ Pro W3" pitchFamily="-84" charset="-128"/>
          <a:cs typeface="ヒラギノ角ゴ Pro W3" charset="-128"/>
        </a:defRPr>
      </a:lvl5pPr>
      <a:lvl6pPr marL="1768475" indent="-166688" algn="l" rtl="0" fontAlgn="base">
        <a:spcBef>
          <a:spcPct val="50000"/>
        </a:spcBef>
        <a:spcAft>
          <a:spcPct val="0"/>
        </a:spcAft>
        <a:buClr>
          <a:schemeClr val="hlink"/>
        </a:buClr>
        <a:buChar char="–"/>
        <a:defRPr sz="2000">
          <a:solidFill>
            <a:schemeClr val="accent1"/>
          </a:solidFill>
          <a:latin typeface="+mn-lt"/>
          <a:ea typeface="+mn-ea"/>
        </a:defRPr>
      </a:lvl6pPr>
      <a:lvl7pPr marL="2225675" indent="-166688" algn="l" rtl="0" fontAlgn="base">
        <a:spcBef>
          <a:spcPct val="50000"/>
        </a:spcBef>
        <a:spcAft>
          <a:spcPct val="0"/>
        </a:spcAft>
        <a:buClr>
          <a:schemeClr val="hlink"/>
        </a:buClr>
        <a:buChar char="–"/>
        <a:defRPr sz="2000">
          <a:solidFill>
            <a:schemeClr val="accent1"/>
          </a:solidFill>
          <a:latin typeface="+mn-lt"/>
          <a:ea typeface="+mn-ea"/>
        </a:defRPr>
      </a:lvl7pPr>
      <a:lvl8pPr marL="2682875" indent="-166688" algn="l" rtl="0" fontAlgn="base">
        <a:spcBef>
          <a:spcPct val="50000"/>
        </a:spcBef>
        <a:spcAft>
          <a:spcPct val="0"/>
        </a:spcAft>
        <a:buClr>
          <a:schemeClr val="hlink"/>
        </a:buClr>
        <a:buChar char="–"/>
        <a:defRPr sz="2000">
          <a:solidFill>
            <a:schemeClr val="accent1"/>
          </a:solidFill>
          <a:latin typeface="+mn-lt"/>
          <a:ea typeface="+mn-ea"/>
        </a:defRPr>
      </a:lvl8pPr>
      <a:lvl9pPr marL="3140075" indent="-166688" algn="l" rtl="0" fontAlgn="base">
        <a:spcBef>
          <a:spcPct val="50000"/>
        </a:spcBef>
        <a:spcAft>
          <a:spcPct val="0"/>
        </a:spcAft>
        <a:buClr>
          <a:schemeClr val="hlink"/>
        </a:buClr>
        <a:buChar char="–"/>
        <a:defRPr sz="2000">
          <a:solidFill>
            <a:schemeClr val="accent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pointsoflight.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6" name="Title 5"/>
          <p:cNvSpPr>
            <a:spLocks noGrp="1"/>
          </p:cNvSpPr>
          <p:nvPr>
            <p:ph type="ctrTitle"/>
          </p:nvPr>
        </p:nvSpPr>
        <p:spPr/>
        <p:txBody>
          <a:bodyPr/>
          <a:lstStyle/>
          <a:p>
            <a:r>
              <a:rPr lang="en-US" sz="2800" dirty="0" smtClean="0"/>
              <a:t>Doing Good is Good for Everyone</a:t>
            </a:r>
            <a:endParaRPr lang="en-US" sz="2800" dirty="0"/>
          </a:p>
        </p:txBody>
      </p:sp>
      <p:pic>
        <p:nvPicPr>
          <p:cNvPr id="10" name="Picture Placeholder 9" descr="2014_Lakewd_mid20141011_0043.JPG"/>
          <p:cNvPicPr>
            <a:picLocks noGrp="1" noChangeAspect="1"/>
          </p:cNvPicPr>
          <p:nvPr>
            <p:ph type="pic" idx="11"/>
          </p:nvPr>
        </p:nvPicPr>
        <p:blipFill rotWithShape="1">
          <a:blip r:embed="rId3" cstate="screen">
            <a:extLst>
              <a:ext uri="{28A0092B-C50C-407E-A947-70E740481C1C}">
                <a14:useLocalDpi xmlns:a14="http://schemas.microsoft.com/office/drawing/2010/main" xmlns=""/>
              </a:ext>
            </a:extLst>
          </a:blip>
          <a:srcRect t="11463" b="11463"/>
          <a:stretch/>
        </p:blipFill>
        <p:spPr>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594725" cy="715962"/>
          </a:xfrm>
        </p:spPr>
        <p:txBody>
          <a:bodyPr/>
          <a:lstStyle/>
          <a:p>
            <a:pPr algn="ctr"/>
            <a:r>
              <a:rPr lang="en-US" sz="3200" dirty="0" smtClean="0"/>
              <a:t/>
            </a:r>
            <a:br>
              <a:rPr lang="en-US" sz="3200" dirty="0" smtClean="0"/>
            </a:br>
            <a:endParaRPr lang="en-US" sz="3200"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pic>
        <p:nvPicPr>
          <p:cNvPr id="3" name="Content Placeholder 2" descr="H:\Data\HOG\HOG Day 2015\Photos\HOG Day 050215-5-2.jpg"/>
          <p:cNvPicPr>
            <a:picLocks noGrp="1" noChangeAspect="1" noChangeArrowheads="1"/>
          </p:cNvPicPr>
          <p:nvPr>
            <p:ph idx="1"/>
          </p:nvPr>
        </p:nvPicPr>
        <p:blipFill>
          <a:blip r:embed="rId3" cstate="print"/>
          <a:srcRect/>
          <a:stretch>
            <a:fillRect/>
          </a:stretch>
        </p:blipFill>
        <p:spPr bwMode="auto">
          <a:xfrm>
            <a:off x="609600" y="990600"/>
            <a:ext cx="7543800" cy="4851400"/>
          </a:xfrm>
          <a:prstGeom prst="rect">
            <a:avLst/>
          </a:prstGeom>
          <a:noFill/>
        </p:spPr>
      </p:pic>
      <p:sp>
        <p:nvSpPr>
          <p:cNvPr id="7" name="TextBox 6"/>
          <p:cNvSpPr txBox="1"/>
          <p:nvPr/>
        </p:nvSpPr>
        <p:spPr>
          <a:xfrm>
            <a:off x="609600" y="228601"/>
            <a:ext cx="7467600" cy="769441"/>
          </a:xfrm>
          <a:prstGeom prst="rect">
            <a:avLst/>
          </a:prstGeom>
          <a:noFill/>
        </p:spPr>
        <p:txBody>
          <a:bodyPr wrap="square" rtlCol="0">
            <a:spAutoFit/>
          </a:bodyPr>
          <a:lstStyle/>
          <a:p>
            <a:r>
              <a:rPr lang="en-US" sz="4400" dirty="0" smtClean="0"/>
              <a:t>        </a:t>
            </a:r>
            <a:r>
              <a:rPr lang="en-US" sz="4400" b="1" dirty="0" smtClean="0"/>
              <a:t>Community Benefits</a:t>
            </a:r>
            <a:endParaRPr lang="en-US" sz="4400" b="1"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0933"/>
            <a:ext cx="8534400" cy="4800600"/>
          </a:xfrm>
        </p:spPr>
        <p:txBody>
          <a:bodyPr/>
          <a:lstStyle/>
          <a:p>
            <a:pPr>
              <a:buFont typeface="Wingdings" pitchFamily="2" charset="2"/>
              <a:buChar char="v"/>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3600" dirty="0" smtClean="0"/>
              <a:t>What Does it Take?</a:t>
            </a:r>
            <a:r>
              <a:rPr lang="en-US" dirty="0" smtClean="0"/>
              <a:t/>
            </a:r>
            <a:br>
              <a:rPr lang="en-US" dirty="0" smtClean="0"/>
            </a:br>
            <a:r>
              <a:rPr lang="en-US" dirty="0" smtClean="0"/>
              <a:t/>
            </a:r>
            <a:br>
              <a:rPr lang="en-US" dirty="0" smtClean="0"/>
            </a:br>
            <a:r>
              <a:rPr lang="en-US" dirty="0" smtClean="0"/>
              <a:t>Secure Top Management Support</a:t>
            </a:r>
            <a:br>
              <a:rPr lang="en-US" dirty="0" smtClean="0"/>
            </a:br>
            <a:r>
              <a:rPr lang="en-US" dirty="0" smtClean="0"/>
              <a:t/>
            </a:r>
            <a:br>
              <a:rPr lang="en-US" dirty="0" smtClean="0"/>
            </a:br>
            <a:r>
              <a:rPr lang="en-US" dirty="0" smtClean="0"/>
              <a:t>Assess Needs &amp; Survey Employees</a:t>
            </a:r>
            <a:br>
              <a:rPr lang="en-US" dirty="0" smtClean="0"/>
            </a:br>
            <a:r>
              <a:rPr lang="en-US" dirty="0" smtClean="0"/>
              <a:t/>
            </a:r>
            <a:br>
              <a:rPr lang="en-US" dirty="0" smtClean="0"/>
            </a:br>
            <a:r>
              <a:rPr lang="en-US" dirty="0" smtClean="0"/>
              <a:t>Identify Business Goals </a:t>
            </a:r>
            <a:br>
              <a:rPr lang="en-US" dirty="0" smtClean="0"/>
            </a:br>
            <a:r>
              <a:rPr lang="en-US" dirty="0" smtClean="0"/>
              <a:t/>
            </a:r>
            <a:br>
              <a:rPr lang="en-US" dirty="0" smtClean="0"/>
            </a:br>
            <a:r>
              <a:rPr lang="en-US" dirty="0" smtClean="0"/>
              <a:t>Develop a Program Structure and Policies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
        <p:nvSpPr>
          <p:cNvPr id="3" name="Footer Placeholder 2"/>
          <p:cNvSpPr>
            <a:spLocks noGrp="1"/>
          </p:cNvSpPr>
          <p:nvPr>
            <p:ph type="ftr" sz="quarter" idx="10"/>
          </p:nvPr>
        </p:nvSpPr>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336550" y="271463"/>
            <a:ext cx="8551863" cy="4800600"/>
          </a:xfrm>
        </p:spPr>
        <p:txBody>
          <a:bodyPr/>
          <a:lstStyle/>
          <a:p>
            <a:pPr eaLnBrk="1" hangingPunct="1"/>
            <a:r>
              <a:rPr lang="en-US" sz="3600" dirty="0" smtClean="0"/>
              <a:t>                  What Does it Take?</a:t>
            </a:r>
            <a:r>
              <a:rPr lang="en-US" dirty="0" smtClean="0"/>
              <a:t/>
            </a:r>
            <a:br>
              <a:rPr lang="en-US" dirty="0" smtClean="0"/>
            </a:br>
            <a:r>
              <a:rPr lang="en-US" dirty="0" smtClean="0"/>
              <a:t/>
            </a:r>
            <a:br>
              <a:rPr lang="en-US" dirty="0" smtClean="0"/>
            </a:br>
            <a:r>
              <a:rPr lang="en-US" dirty="0" smtClean="0"/>
              <a:t>Align Volunteering with Financial Support</a:t>
            </a:r>
            <a:br>
              <a:rPr lang="en-US" dirty="0" smtClean="0"/>
            </a:br>
            <a:r>
              <a:rPr lang="en-US" dirty="0" smtClean="0"/>
              <a:t/>
            </a:r>
            <a:br>
              <a:rPr lang="en-US" dirty="0" smtClean="0"/>
            </a:br>
            <a:r>
              <a:rPr lang="en-US" dirty="0" smtClean="0"/>
              <a:t>Measure the Program and Evaluate</a:t>
            </a:r>
            <a:br>
              <a:rPr lang="en-US" dirty="0" smtClean="0"/>
            </a:br>
            <a:r>
              <a:rPr lang="en-US" dirty="0" smtClean="0"/>
              <a:t/>
            </a:r>
            <a:br>
              <a:rPr lang="en-US" dirty="0" smtClean="0"/>
            </a:br>
            <a:r>
              <a:rPr lang="en-US" dirty="0" smtClean="0"/>
              <a:t>Establish a Recognition or Awards Program</a:t>
            </a:r>
            <a:br>
              <a:rPr lang="en-US" dirty="0" smtClean="0"/>
            </a:br>
            <a:r>
              <a:rPr lang="en-US" dirty="0" smtClean="0"/>
              <a:t/>
            </a:r>
            <a:br>
              <a:rPr lang="en-US" dirty="0" smtClean="0"/>
            </a:br>
            <a:r>
              <a:rPr lang="en-US" dirty="0" smtClean="0"/>
              <a:t>Publicize Your Efforts</a:t>
            </a:r>
          </a:p>
        </p:txBody>
      </p:sp>
      <p:sp>
        <p:nvSpPr>
          <p:cNvPr id="4" name="Title 3"/>
          <p:cNvSpPr txBox="1">
            <a:spLocks/>
          </p:cNvSpPr>
          <p:nvPr/>
        </p:nvSpPr>
        <p:spPr bwMode="white">
          <a:xfrm>
            <a:off x="280988" y="5203825"/>
            <a:ext cx="6400800" cy="777875"/>
          </a:xfrm>
          <a:prstGeom prst="rect">
            <a:avLst/>
          </a:prstGeom>
          <a:noFill/>
          <a:ln>
            <a:noFill/>
          </a:ln>
          <a:extLst>
            <a:ext uri="{909E8E84-426E-40DD-AFC4-6F175D3DCCD1}"/>
            <a:ext uri="{91240B29-F687-4F45-9708-019B960494DF}"/>
          </a:extLst>
        </p:spPr>
        <p:txBody>
          <a:bodyPr lIns="0" rIns="457200" bIns="0"/>
          <a:lstStyle/>
          <a:p>
            <a:pPr eaLnBrk="0" hangingPunct="0">
              <a:defRPr/>
            </a:pPr>
            <a:r>
              <a:rPr lang="en-US" b="1" kern="0" dirty="0">
                <a:latin typeface="+mj-lt"/>
                <a:ea typeface="+mj-ea"/>
                <a:cs typeface="ＭＳ Ｐゴシック" pitchFamily="-106" charset="-128"/>
              </a:rPr>
              <a:t/>
            </a:r>
            <a:br>
              <a:rPr lang="en-US" b="1" kern="0" dirty="0">
                <a:latin typeface="+mj-lt"/>
                <a:ea typeface="+mj-ea"/>
                <a:cs typeface="ＭＳ Ｐゴシック" pitchFamily="-106" charset="-128"/>
              </a:rPr>
            </a:br>
            <a:endParaRPr lang="en-US" b="1" kern="0" dirty="0">
              <a:latin typeface="+mj-lt"/>
              <a:ea typeface="+mj-ea"/>
              <a:cs typeface="ＭＳ Ｐゴシック" pitchFamily="-106" charset="-128"/>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594725" cy="868362"/>
          </a:xfrm>
        </p:spPr>
        <p:txBody>
          <a:bodyPr/>
          <a:lstStyle/>
          <a:p>
            <a:pPr algn="ctr"/>
            <a:r>
              <a:rPr lang="en-US" sz="3600" dirty="0" smtClean="0"/>
              <a:t>How It’s Done</a:t>
            </a:r>
            <a:endParaRPr lang="en-US" sz="3600"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sp>
        <p:nvSpPr>
          <p:cNvPr id="5" name="Content Placeholder 4"/>
          <p:cNvSpPr>
            <a:spLocks noGrp="1"/>
          </p:cNvSpPr>
          <p:nvPr>
            <p:ph idx="1"/>
          </p:nvPr>
        </p:nvSpPr>
        <p:spPr/>
        <p:txBody>
          <a:bodyPr/>
          <a:lstStyle/>
          <a:p>
            <a:endParaRPr lang="en-US" sz="3600" b="1" dirty="0" smtClean="0">
              <a:latin typeface="+mj-lt"/>
            </a:endParaRPr>
          </a:p>
          <a:p>
            <a:endParaRPr lang="en-US" sz="3600" b="1" dirty="0" smtClean="0">
              <a:latin typeface="+mj-lt"/>
            </a:endParaRPr>
          </a:p>
          <a:p>
            <a:endParaRPr lang="en-US" sz="3600" b="1" dirty="0" smtClean="0">
              <a:latin typeface="+mj-lt"/>
            </a:endParaRPr>
          </a:p>
          <a:p>
            <a:endParaRPr lang="en-US" sz="3600" b="1" dirty="0" smtClean="0">
              <a:latin typeface="+mj-lt"/>
            </a:endParaRPr>
          </a:p>
          <a:p>
            <a:endParaRPr lang="en-US" sz="3600" b="1" dirty="0" smtClean="0">
              <a:latin typeface="+mj-lt"/>
            </a:endParaRPr>
          </a:p>
          <a:p>
            <a:r>
              <a:rPr lang="en-US" sz="3200" b="1" dirty="0" smtClean="0">
                <a:latin typeface="+mj-lt"/>
              </a:rPr>
              <a:t>Company</a:t>
            </a:r>
            <a:r>
              <a:rPr lang="en-US" sz="3200" b="1" dirty="0" smtClean="0"/>
              <a:t> Priority  and Goals</a:t>
            </a:r>
          </a:p>
          <a:p>
            <a:endParaRPr lang="en-US" b="1" dirty="0" smtClean="0"/>
          </a:p>
          <a:p>
            <a:r>
              <a:rPr lang="en-US" sz="3200" b="1" dirty="0" smtClean="0"/>
              <a:t>Management Support</a:t>
            </a:r>
          </a:p>
          <a:p>
            <a:endParaRPr lang="en-US" b="1" dirty="0" smtClean="0"/>
          </a:p>
          <a:p>
            <a:r>
              <a:rPr lang="en-US" sz="3200" b="1" dirty="0" smtClean="0"/>
              <a:t>Community and Engagement Committee</a:t>
            </a:r>
          </a:p>
          <a:p>
            <a:endParaRPr lang="en-US" b="1" dirty="0" smtClean="0"/>
          </a:p>
          <a:p>
            <a:r>
              <a:rPr lang="en-US" sz="3200" b="1" dirty="0" smtClean="0"/>
              <a:t>Employee Recognition</a:t>
            </a:r>
          </a:p>
          <a:p>
            <a:endParaRPr lang="en-US" sz="3600"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594725" cy="868362"/>
          </a:xfrm>
        </p:spPr>
        <p:txBody>
          <a:bodyPr/>
          <a:lstStyle/>
          <a:p>
            <a:pPr algn="ctr"/>
            <a:r>
              <a:rPr lang="en-US" sz="3600" dirty="0" smtClean="0"/>
              <a:t>Resources</a:t>
            </a:r>
            <a:endParaRPr lang="en-US" sz="3600"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sp>
        <p:nvSpPr>
          <p:cNvPr id="5" name="Content Placeholder 4"/>
          <p:cNvSpPr>
            <a:spLocks noGrp="1"/>
          </p:cNvSpPr>
          <p:nvPr>
            <p:ph idx="1"/>
          </p:nvPr>
        </p:nvSpPr>
        <p:spPr/>
        <p:txBody>
          <a:bodyPr/>
          <a:lstStyle/>
          <a:p>
            <a:endParaRPr lang="en-US" sz="3600" b="1" dirty="0" smtClean="0">
              <a:latin typeface="+mj-lt"/>
            </a:endParaRPr>
          </a:p>
          <a:p>
            <a:endParaRPr lang="en-US" sz="3600" b="1" dirty="0" smtClean="0">
              <a:latin typeface="+mj-lt"/>
            </a:endParaRPr>
          </a:p>
          <a:p>
            <a:endParaRPr lang="en-US" sz="3600" b="1" dirty="0" smtClean="0">
              <a:latin typeface="+mj-lt"/>
            </a:endParaRPr>
          </a:p>
          <a:p>
            <a:endParaRPr lang="en-US" sz="3600" b="1" dirty="0" smtClean="0">
              <a:latin typeface="+mj-lt"/>
            </a:endParaRPr>
          </a:p>
          <a:p>
            <a:endParaRPr lang="en-US" sz="3600" b="1" dirty="0" smtClean="0">
              <a:latin typeface="+mj-lt"/>
            </a:endParaRPr>
          </a:p>
          <a:p>
            <a:endParaRPr lang="en-US" sz="3200" b="1" dirty="0" smtClean="0">
              <a:latin typeface="+mj-lt"/>
            </a:endParaRPr>
          </a:p>
          <a:p>
            <a:endParaRPr lang="en-US" sz="3200" b="1" dirty="0" smtClean="0">
              <a:latin typeface="+mj-lt"/>
            </a:endParaRPr>
          </a:p>
          <a:p>
            <a:r>
              <a:rPr lang="en-US" sz="3200" b="1" u="sng" dirty="0" smtClean="0">
                <a:latin typeface="+mj-lt"/>
              </a:rPr>
              <a:t>www.handsongreenville.org</a:t>
            </a:r>
            <a:endParaRPr lang="en-US" sz="3200" b="1" u="sng" dirty="0" smtClean="0"/>
          </a:p>
          <a:p>
            <a:endParaRPr lang="en-US" sz="1800" b="1" dirty="0" smtClean="0"/>
          </a:p>
          <a:p>
            <a:r>
              <a:rPr lang="en-US" sz="3200" b="1" dirty="0" smtClean="0">
                <a:hlinkClick r:id="rId3"/>
              </a:rPr>
              <a:t>http://www.pointsoflight.org</a:t>
            </a:r>
            <a:endParaRPr lang="en-US" sz="3200" b="1" dirty="0" smtClean="0"/>
          </a:p>
          <a:p>
            <a:endParaRPr lang="en-US" sz="3200" b="1" dirty="0" smtClean="0"/>
          </a:p>
          <a:p>
            <a:r>
              <a:rPr lang="en-US" sz="3200" b="1" u="sng" dirty="0" smtClean="0"/>
              <a:t>http://ccc.bc.edu</a:t>
            </a:r>
          </a:p>
          <a:p>
            <a:endParaRPr lang="en-US" b="1" dirty="0" smtClean="0"/>
          </a:p>
          <a:p>
            <a:endParaRPr lang="en-US" sz="3200" b="1" dirty="0" smtClean="0"/>
          </a:p>
          <a:p>
            <a:endParaRPr lang="en-US" sz="3600"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	Volunteering  Makes a Difference!</a:t>
            </a:r>
            <a:endParaRPr lang="en-US"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1450" y="228600"/>
            <a:ext cx="8594725" cy="762000"/>
          </a:xfrm>
        </p:spPr>
        <p:txBody>
          <a:bodyPr/>
          <a:lstStyle/>
          <a:p>
            <a:r>
              <a:rPr lang="en-US" sz="2800" dirty="0" smtClean="0"/>
              <a:t>Agenda</a:t>
            </a:r>
            <a:br>
              <a:rPr lang="en-US" sz="2800" dirty="0" smtClean="0"/>
            </a:br>
            <a:r>
              <a:rPr lang="en-US" sz="2800" dirty="0" smtClean="0"/>
              <a:t/>
            </a:r>
            <a:br>
              <a:rPr lang="en-US" sz="2800" dirty="0" smtClean="0"/>
            </a:br>
            <a:r>
              <a:rPr lang="en-US" sz="2000" dirty="0" smtClean="0">
                <a:solidFill>
                  <a:srgbClr val="FF0000"/>
                </a:solidFill>
              </a:rPr>
              <a:t> </a:t>
            </a:r>
            <a:r>
              <a:rPr lang="en-US" sz="2000" dirty="0" smtClean="0">
                <a:solidFill>
                  <a:schemeClr val="accent2"/>
                </a:solidFill>
              </a:rPr>
              <a:t>		</a:t>
            </a:r>
            <a:endParaRPr lang="en-US" dirty="0" smtClean="0"/>
          </a:p>
        </p:txBody>
      </p:sp>
      <p:sp>
        <p:nvSpPr>
          <p:cNvPr id="8" name="Content Placeholder 4"/>
          <p:cNvSpPr txBox="1">
            <a:spLocks/>
          </p:cNvSpPr>
          <p:nvPr/>
        </p:nvSpPr>
        <p:spPr bwMode="auto">
          <a:xfrm>
            <a:off x="228600" y="990600"/>
            <a:ext cx="8305800" cy="5105400"/>
          </a:xfrm>
          <a:prstGeom prst="rect">
            <a:avLst/>
          </a:prstGeom>
          <a:noFill/>
          <a:ln w="9525">
            <a:noFill/>
            <a:miter lim="800000"/>
            <a:headEnd/>
            <a:tailEnd/>
          </a:ln>
        </p:spPr>
        <p:txBody>
          <a:bodyPr/>
          <a:lstStyle/>
          <a:p>
            <a:pPr marL="342900" indent="-342900" eaLnBrk="0" hangingPunct="0">
              <a:spcBef>
                <a:spcPct val="50000"/>
              </a:spcBef>
              <a:defRPr/>
            </a:pPr>
            <a:endParaRPr lang="en-US" sz="2000" kern="0" dirty="0">
              <a:solidFill>
                <a:schemeClr val="accent1"/>
              </a:solidFill>
              <a:latin typeface="+mn-lt"/>
              <a:ea typeface="ＭＳ Ｐゴシック"/>
              <a:cs typeface="ＭＳ Ｐゴシック"/>
            </a:endParaRPr>
          </a:p>
          <a:p>
            <a:pPr>
              <a:defRPr/>
            </a:pPr>
            <a:endParaRPr lang="en-US" sz="2000" dirty="0">
              <a:ea typeface="ＭＳ Ｐゴシック"/>
              <a:cs typeface="ＭＳ Ｐゴシック"/>
            </a:endParaRPr>
          </a:p>
          <a:p>
            <a:pPr>
              <a:defRPr/>
            </a:pPr>
            <a:endParaRPr lang="en-US" sz="2000" b="1" u="sng" dirty="0">
              <a:ea typeface="ＭＳ Ｐゴシック"/>
              <a:cs typeface="ＭＳ Ｐゴシック"/>
            </a:endParaRPr>
          </a:p>
          <a:p>
            <a:pPr>
              <a:defRPr/>
            </a:pPr>
            <a:r>
              <a:rPr lang="en-US" sz="2000" dirty="0">
                <a:ea typeface="ＭＳ Ｐゴシック"/>
                <a:cs typeface="ＭＳ Ｐゴシック"/>
              </a:rPr>
              <a:t>								</a:t>
            </a:r>
          </a:p>
          <a:p>
            <a:pPr>
              <a:defRPr/>
            </a:pPr>
            <a:r>
              <a:rPr lang="en-US" sz="2000" dirty="0">
                <a:ea typeface="ＭＳ Ｐゴシック"/>
                <a:cs typeface="ＭＳ Ｐゴシック"/>
              </a:rPr>
              <a:t> </a:t>
            </a:r>
          </a:p>
          <a:p>
            <a:pPr>
              <a:defRPr/>
            </a:pPr>
            <a:endParaRPr lang="en-US" sz="2000" dirty="0">
              <a:ea typeface="ＭＳ Ｐゴシック"/>
              <a:cs typeface="ＭＳ Ｐゴシック"/>
            </a:endParaRPr>
          </a:p>
          <a:p>
            <a:pPr marL="342900" indent="-342900" eaLnBrk="0" hangingPunct="0">
              <a:spcBef>
                <a:spcPct val="50000"/>
              </a:spcBef>
              <a:defRPr/>
            </a:pPr>
            <a:endParaRPr lang="en-US" sz="2000" dirty="0">
              <a:ea typeface="ＭＳ Ｐゴシック"/>
              <a:cs typeface="ＭＳ Ｐゴシック"/>
            </a:endParaRPr>
          </a:p>
          <a:p>
            <a:pPr>
              <a:defRPr/>
            </a:pPr>
            <a:endParaRPr lang="en-US" sz="2000" dirty="0">
              <a:ea typeface="ＭＳ Ｐゴシック"/>
              <a:cs typeface="ＭＳ Ｐゴシック"/>
            </a:endParaRPr>
          </a:p>
          <a:p>
            <a:pPr>
              <a:defRPr/>
            </a:pPr>
            <a:r>
              <a:rPr lang="en-US" sz="2000" dirty="0">
                <a:solidFill>
                  <a:schemeClr val="accent1"/>
                </a:solidFill>
                <a:ea typeface="ＭＳ Ｐゴシック"/>
                <a:cs typeface="ＭＳ Ｐゴシック"/>
              </a:rPr>
              <a:t>	</a:t>
            </a:r>
          </a:p>
          <a:p>
            <a:pPr marL="342900" indent="-342900" eaLnBrk="0" hangingPunct="0">
              <a:spcBef>
                <a:spcPct val="50000"/>
              </a:spcBef>
              <a:defRPr/>
            </a:pPr>
            <a:endParaRPr lang="en-US" sz="2000" dirty="0">
              <a:solidFill>
                <a:schemeClr val="accent1"/>
              </a:solidFill>
              <a:ea typeface="ＭＳ Ｐゴシック"/>
              <a:cs typeface="ＭＳ Ｐゴシック"/>
            </a:endParaRPr>
          </a:p>
          <a:p>
            <a:pPr marL="342900" indent="-342900" eaLnBrk="0" hangingPunct="0">
              <a:spcBef>
                <a:spcPct val="50000"/>
              </a:spcBef>
              <a:defRPr/>
            </a:pPr>
            <a:endParaRPr lang="en-US" sz="2000" dirty="0">
              <a:solidFill>
                <a:schemeClr val="accent1"/>
              </a:solidFill>
              <a:ea typeface="ＭＳ Ｐゴシック"/>
              <a:cs typeface="ＭＳ Ｐゴシック"/>
            </a:endParaRPr>
          </a:p>
          <a:p>
            <a:pPr marL="342900" indent="-342900" eaLnBrk="0" hangingPunct="0">
              <a:spcBef>
                <a:spcPct val="50000"/>
              </a:spcBef>
              <a:defRPr/>
            </a:pPr>
            <a:endParaRPr lang="en-US" sz="2000" dirty="0">
              <a:solidFill>
                <a:schemeClr val="accent1"/>
              </a:solidFill>
              <a:ea typeface="ＭＳ Ｐゴシック"/>
              <a:cs typeface="ＭＳ Ｐゴシック"/>
            </a:endParaRPr>
          </a:p>
          <a:p>
            <a:pPr marL="342900" indent="-342900" eaLnBrk="0" hangingPunct="0">
              <a:spcBef>
                <a:spcPct val="50000"/>
              </a:spcBef>
              <a:defRPr/>
            </a:pPr>
            <a:endParaRPr lang="en-US" sz="2000" kern="0" dirty="0">
              <a:solidFill>
                <a:schemeClr val="accent1"/>
              </a:solidFill>
              <a:latin typeface="+mn-lt"/>
              <a:ea typeface="+mn-ea"/>
            </a:endParaRPr>
          </a:p>
          <a:p>
            <a:pPr marL="342900" indent="-342900" eaLnBrk="0" hangingPunct="0">
              <a:spcBef>
                <a:spcPct val="50000"/>
              </a:spcBef>
              <a:defRPr/>
            </a:pPr>
            <a:r>
              <a:rPr lang="en-US" sz="2000" kern="0" dirty="0">
                <a:solidFill>
                  <a:schemeClr val="accent1"/>
                </a:solidFill>
                <a:latin typeface="+mn-lt"/>
                <a:ea typeface="+mn-ea"/>
              </a:rPr>
              <a:t>	</a:t>
            </a:r>
          </a:p>
        </p:txBody>
      </p:sp>
      <p:sp>
        <p:nvSpPr>
          <p:cNvPr id="38916" name="Rectangle 4"/>
          <p:cNvSpPr>
            <a:spLocks noChangeArrowheads="1"/>
          </p:cNvSpPr>
          <p:nvPr/>
        </p:nvSpPr>
        <p:spPr bwMode="auto">
          <a:xfrm>
            <a:off x="0" y="1143000"/>
            <a:ext cx="7772400" cy="6494085"/>
          </a:xfrm>
          <a:prstGeom prst="rect">
            <a:avLst/>
          </a:prstGeom>
          <a:noFill/>
          <a:ln w="9525">
            <a:noFill/>
            <a:miter lim="800000"/>
            <a:headEnd/>
            <a:tailEnd/>
          </a:ln>
        </p:spPr>
        <p:txBody>
          <a:bodyPr wrap="square">
            <a:spAutoFit/>
          </a:bodyPr>
          <a:lstStyle/>
          <a:p>
            <a:pPr lvl="1">
              <a:buFont typeface="Wingdings" pitchFamily="2" charset="2"/>
              <a:buChar char="v"/>
            </a:pPr>
            <a:r>
              <a:rPr lang="en-US" sz="2400" dirty="0"/>
              <a:t> </a:t>
            </a:r>
            <a:r>
              <a:rPr lang="en-US" sz="2400" dirty="0" smtClean="0"/>
              <a:t>Employee Volunteer Engagement Programs</a:t>
            </a:r>
          </a:p>
          <a:p>
            <a:pPr lvl="2">
              <a:buFont typeface="Wingdings" pitchFamily="2" charset="2"/>
              <a:buChar char="v"/>
            </a:pPr>
            <a:r>
              <a:rPr lang="en-US" sz="2400" dirty="0" smtClean="0"/>
              <a:t>Employee Benefits</a:t>
            </a:r>
          </a:p>
          <a:p>
            <a:pPr lvl="2">
              <a:buFont typeface="Wingdings" pitchFamily="2" charset="2"/>
              <a:buChar char="v"/>
            </a:pPr>
            <a:r>
              <a:rPr lang="en-US" sz="2400" dirty="0" smtClean="0"/>
              <a:t>Company Goals and Benefits</a:t>
            </a:r>
          </a:p>
          <a:p>
            <a:pPr lvl="2">
              <a:buFont typeface="Wingdings" pitchFamily="2" charset="2"/>
              <a:buChar char="v"/>
            </a:pPr>
            <a:r>
              <a:rPr lang="en-US" sz="2400" dirty="0" smtClean="0"/>
              <a:t>Community Benefits</a:t>
            </a:r>
          </a:p>
          <a:p>
            <a:pPr lvl="1"/>
            <a:endParaRPr lang="en-US" sz="1000" dirty="0" smtClean="0"/>
          </a:p>
          <a:p>
            <a:pPr lvl="1"/>
            <a:endParaRPr lang="en-US" sz="1000" dirty="0" smtClean="0"/>
          </a:p>
          <a:p>
            <a:pPr lvl="1">
              <a:buFont typeface="Wingdings" pitchFamily="2" charset="2"/>
              <a:buChar char="v"/>
            </a:pPr>
            <a:r>
              <a:rPr lang="en-US" sz="2400" dirty="0" smtClean="0"/>
              <a:t> What Does it Take?</a:t>
            </a:r>
          </a:p>
          <a:p>
            <a:pPr lvl="2">
              <a:buFont typeface="Wingdings" pitchFamily="2" charset="2"/>
              <a:buChar char="v"/>
            </a:pPr>
            <a:r>
              <a:rPr lang="en-US" sz="2400" dirty="0" smtClean="0"/>
              <a:t>Steps to Create an Employee Volunteer</a:t>
            </a:r>
          </a:p>
          <a:p>
            <a:pPr lvl="2"/>
            <a:r>
              <a:rPr lang="en-US" sz="2400" dirty="0" smtClean="0"/>
              <a:t>    Engagement Program</a:t>
            </a:r>
            <a:endParaRPr lang="en-US" sz="1000" dirty="0" smtClean="0"/>
          </a:p>
          <a:p>
            <a:pPr lvl="1"/>
            <a:endParaRPr lang="en-US" sz="1000" dirty="0" smtClean="0"/>
          </a:p>
          <a:p>
            <a:pPr lvl="1"/>
            <a:endParaRPr lang="en-US" sz="1000" dirty="0" smtClean="0"/>
          </a:p>
          <a:p>
            <a:pPr lvl="1">
              <a:buFont typeface="Wingdings" pitchFamily="2" charset="2"/>
              <a:buChar char="v"/>
            </a:pPr>
            <a:r>
              <a:rPr lang="en-US" sz="2400" dirty="0" smtClean="0"/>
              <a:t>How It’s Done </a:t>
            </a:r>
          </a:p>
          <a:p>
            <a:pPr lvl="1"/>
            <a:endParaRPr lang="en-US" sz="1000" dirty="0" smtClean="0"/>
          </a:p>
          <a:p>
            <a:pPr lvl="1"/>
            <a:endParaRPr lang="en-US" sz="1000" dirty="0" smtClean="0"/>
          </a:p>
          <a:p>
            <a:pPr lvl="1">
              <a:buFont typeface="Wingdings" pitchFamily="2" charset="2"/>
              <a:buChar char="v"/>
            </a:pPr>
            <a:r>
              <a:rPr lang="en-US" sz="2400" dirty="0" smtClean="0"/>
              <a:t>Resources</a:t>
            </a:r>
          </a:p>
          <a:p>
            <a:pPr lvl="1"/>
            <a:endParaRPr lang="en-US" sz="1000" dirty="0" smtClean="0"/>
          </a:p>
          <a:p>
            <a:pPr lvl="1"/>
            <a:endParaRPr lang="en-US" sz="1000" dirty="0" smtClean="0"/>
          </a:p>
          <a:p>
            <a:pPr lvl="1">
              <a:buFont typeface="Wingdings" pitchFamily="2" charset="2"/>
              <a:buChar char="v"/>
            </a:pPr>
            <a:r>
              <a:rPr lang="en-US" sz="2400" dirty="0" smtClean="0"/>
              <a:t>Discussion and Questions</a:t>
            </a:r>
          </a:p>
          <a:p>
            <a:pPr lvl="1"/>
            <a:endParaRPr lang="en-US" sz="2400" dirty="0" smtClean="0"/>
          </a:p>
          <a:p>
            <a:pPr lvl="1">
              <a:buFont typeface="Wingdings" pitchFamily="2" charset="2"/>
              <a:buChar char="v"/>
            </a:pPr>
            <a:endParaRPr lang="en-US" sz="2400" dirty="0" smtClean="0"/>
          </a:p>
          <a:p>
            <a:pPr lvl="1">
              <a:buFont typeface="Wingdings" pitchFamily="2" charset="2"/>
              <a:buChar char="v"/>
            </a:pPr>
            <a:endParaRPr lang="en-US" sz="2400" dirty="0" smtClean="0"/>
          </a:p>
          <a:p>
            <a:pPr lvl="1"/>
            <a:endParaRPr lang="en-US" sz="2400" dirty="0" smtClean="0"/>
          </a:p>
        </p:txBody>
      </p:sp>
    </p:spTree>
  </p:cSld>
  <p:clrMapOvr>
    <a:masterClrMapping/>
  </p:clrMapOvr>
  <p:transition advClick="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	  Employee Volunteer Engagement</a:t>
            </a:r>
            <a:br>
              <a:rPr lang="en-US" dirty="0" smtClean="0"/>
            </a:br>
            <a:r>
              <a:rPr lang="en-US" dirty="0" smtClean="0"/>
              <a:t>                             Programs</a:t>
            </a:r>
            <a:endParaRPr lang="en-US"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594725" cy="792162"/>
          </a:xfrm>
        </p:spPr>
        <p:txBody>
          <a:bodyPr/>
          <a:lstStyle/>
          <a:p>
            <a:pPr algn="ctr"/>
            <a:r>
              <a:rPr lang="en-US" dirty="0" smtClean="0"/>
              <a:t>Improved Physical, Mental and Emotional Health</a:t>
            </a:r>
            <a:br>
              <a:rPr lang="en-US" dirty="0" smtClean="0"/>
            </a:br>
            <a:endParaRPr lang="en-US"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pic>
        <p:nvPicPr>
          <p:cNvPr id="5" name="Content Placeholder 4" descr="H:\Data\HOG\HOG Day 2014\Photos\First Christian Church. Koyo Bearings. TPM\14100535775_9449830b06_o.jpg"/>
          <p:cNvPicPr>
            <a:picLocks noGrp="1" noChangeAspect="1" noChangeArrowheads="1"/>
          </p:cNvPicPr>
          <p:nvPr>
            <p:ph idx="1"/>
          </p:nvPr>
        </p:nvPicPr>
        <p:blipFill>
          <a:blip r:embed="rId3" cstate="print"/>
          <a:srcRect/>
          <a:stretch>
            <a:fillRect/>
          </a:stretch>
        </p:blipFill>
        <p:spPr bwMode="auto">
          <a:xfrm>
            <a:off x="1676400" y="1066800"/>
            <a:ext cx="5257800" cy="502920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594725" cy="868362"/>
          </a:xfrm>
        </p:spPr>
        <p:txBody>
          <a:bodyPr/>
          <a:lstStyle/>
          <a:p>
            <a:pPr algn="ctr"/>
            <a:r>
              <a:rPr lang="en-US" sz="3600" dirty="0" smtClean="0"/>
              <a:t>Reduces Stress</a:t>
            </a:r>
            <a:endParaRPr lang="en-US" sz="3600"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pic>
        <p:nvPicPr>
          <p:cNvPr id="7" name="Picture 2" descr="H:\Data\HOG\HOG Day 2014\Photos\First Christian Church. Koyo Bearings. TPM\14097328211_908e37b232_o.jpg"/>
          <p:cNvPicPr>
            <a:picLocks noGrp="1" noChangeAspect="1" noChangeArrowheads="1"/>
          </p:cNvPicPr>
          <p:nvPr>
            <p:ph idx="1"/>
          </p:nvPr>
        </p:nvPicPr>
        <p:blipFill>
          <a:blip r:embed="rId3" cstate="print"/>
          <a:srcRect/>
          <a:stretch>
            <a:fillRect/>
          </a:stretch>
        </p:blipFill>
        <p:spPr bwMode="auto">
          <a:xfrm>
            <a:off x="762000" y="1066800"/>
            <a:ext cx="7696200" cy="4775200"/>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Connections to Others and the Community</a:t>
            </a:r>
            <a:endParaRPr lang="en-US" sz="2800"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pic>
        <p:nvPicPr>
          <p:cNvPr id="2050" name="Picture 2" descr="H:\Data\Community Impact System\INITIATIVES AND PROGRAMS\AMERICORPS\2014-15 AC Program Year\Photos\AmeriCorps Slide Show\12038079_10204945087487277_4416214911311363428_n.jpg"/>
          <p:cNvPicPr>
            <a:picLocks noGrp="1" noChangeAspect="1" noChangeArrowheads="1"/>
          </p:cNvPicPr>
          <p:nvPr>
            <p:ph idx="1"/>
          </p:nvPr>
        </p:nvPicPr>
        <p:blipFill>
          <a:blip r:embed="rId3" cstate="print"/>
          <a:srcRect/>
          <a:stretch>
            <a:fillRect/>
          </a:stretch>
        </p:blipFill>
        <p:spPr bwMode="auto">
          <a:xfrm>
            <a:off x="838200" y="1143001"/>
            <a:ext cx="7543800" cy="4851400"/>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74638"/>
            <a:ext cx="8594725" cy="1249362"/>
          </a:xfrm>
        </p:spPr>
        <p:txBody>
          <a:bodyPr/>
          <a:lstStyle/>
          <a:p>
            <a:pPr algn="ctr"/>
            <a:r>
              <a:rPr lang="en-US" sz="3200" dirty="0" smtClean="0"/>
              <a:t>More Informed Health Care Consumers</a:t>
            </a:r>
            <a:br>
              <a:rPr lang="en-US" sz="3200" dirty="0" smtClean="0"/>
            </a:br>
            <a:endParaRPr lang="en-US" sz="3200"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219200" y="1600200"/>
            <a:ext cx="6172200" cy="3962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4000" dirty="0" smtClean="0"/>
              <a:t>Employee Benefits</a:t>
            </a:r>
            <a:r>
              <a:rPr lang="en-US" dirty="0" smtClean="0"/>
              <a:t/>
            </a:r>
            <a:br>
              <a:rPr lang="en-US" dirty="0" smtClean="0"/>
            </a:br>
            <a:r>
              <a:rPr lang="en-US" dirty="0" smtClean="0"/>
              <a:t/>
            </a:r>
            <a:br>
              <a:rPr lang="en-US" dirty="0" smtClean="0"/>
            </a:br>
            <a:r>
              <a:rPr lang="en-US" dirty="0" smtClean="0"/>
              <a:t>Time Management Skills</a:t>
            </a:r>
            <a:br>
              <a:rPr lang="en-US" dirty="0" smtClean="0"/>
            </a:br>
            <a:r>
              <a:rPr lang="en-US" dirty="0" smtClean="0"/>
              <a:t/>
            </a:r>
            <a:br>
              <a:rPr lang="en-US" dirty="0" smtClean="0"/>
            </a:br>
            <a:r>
              <a:rPr lang="en-US" dirty="0" smtClean="0"/>
              <a:t>Stronger Colleague Relationships</a:t>
            </a:r>
            <a:br>
              <a:rPr lang="en-US" dirty="0" smtClean="0"/>
            </a:br>
            <a:r>
              <a:rPr lang="en-US" dirty="0" smtClean="0"/>
              <a:t/>
            </a:r>
            <a:br>
              <a:rPr lang="en-US" dirty="0" smtClean="0"/>
            </a:br>
            <a:r>
              <a:rPr lang="en-US" dirty="0" smtClean="0"/>
              <a:t>Communication and Team Building</a:t>
            </a:r>
            <a:br>
              <a:rPr lang="en-US" dirty="0" smtClean="0"/>
            </a:br>
            <a:r>
              <a:rPr lang="en-US" dirty="0" smtClean="0"/>
              <a:t/>
            </a:r>
            <a:br>
              <a:rPr lang="en-US" dirty="0" smtClean="0"/>
            </a:br>
            <a:r>
              <a:rPr lang="en-US" dirty="0" smtClean="0"/>
              <a:t>Professional Job Skills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Footer Placeholder 2"/>
          <p:cNvSpPr>
            <a:spLocks noGrp="1"/>
          </p:cNvSpPr>
          <p:nvPr>
            <p:ph type="ftr" sz="quarter" idx="10"/>
          </p:nvPr>
        </p:nvSpPr>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83563" cy="838200"/>
          </a:xfrm>
        </p:spPr>
        <p:txBody>
          <a:bodyPr/>
          <a:lstStyle/>
          <a:p>
            <a:pPr algn="ctr"/>
            <a:r>
              <a:rPr lang="en-US" sz="3200" dirty="0" smtClean="0"/>
              <a:t/>
            </a:r>
            <a:br>
              <a:rPr lang="en-US" sz="3200" dirty="0" smtClean="0"/>
            </a:br>
            <a:endParaRPr lang="en-US" sz="3200" dirty="0"/>
          </a:p>
        </p:txBody>
      </p:sp>
      <p:sp>
        <p:nvSpPr>
          <p:cNvPr id="4" name="Footer Placeholder 3"/>
          <p:cNvSpPr>
            <a:spLocks noGrp="1"/>
          </p:cNvSpPr>
          <p:nvPr>
            <p:ph type="ftr" sz="quarter" idx="10"/>
          </p:nvPr>
        </p:nvSpPr>
        <p:spPr/>
        <p:txBody>
          <a:bodyPr/>
          <a:lstStyle/>
          <a:p>
            <a:pPr>
              <a:defRPr/>
            </a:pPr>
            <a:endParaRPr lang="en-US" dirty="0">
              <a:solidFill>
                <a:srgbClr val="10167F"/>
              </a:solidFill>
            </a:endParaRPr>
          </a:p>
        </p:txBody>
      </p:sp>
      <p:sp>
        <p:nvSpPr>
          <p:cNvPr id="7" name="TextBox 6"/>
          <p:cNvSpPr txBox="1"/>
          <p:nvPr/>
        </p:nvSpPr>
        <p:spPr>
          <a:xfrm>
            <a:off x="762000" y="304800"/>
            <a:ext cx="7543800" cy="954107"/>
          </a:xfrm>
          <a:prstGeom prst="rect">
            <a:avLst/>
          </a:prstGeom>
          <a:noFill/>
        </p:spPr>
        <p:txBody>
          <a:bodyPr wrap="square" rtlCol="0">
            <a:spAutoFit/>
          </a:bodyPr>
          <a:lstStyle/>
          <a:p>
            <a:r>
              <a:rPr lang="en-US" sz="2800" b="1" dirty="0" smtClean="0"/>
              <a:t>What Companies Want</a:t>
            </a:r>
          </a:p>
          <a:p>
            <a:r>
              <a:rPr lang="en-US" sz="2800" b="1" dirty="0" smtClean="0"/>
              <a:t>Employee Engagement is Good Business</a:t>
            </a:r>
            <a:endParaRPr lang="en-US" sz="2800" b="1" dirty="0"/>
          </a:p>
        </p:txBody>
      </p:sp>
      <p:sp>
        <p:nvSpPr>
          <p:cNvPr id="8" name="Rectangle 7"/>
          <p:cNvSpPr/>
          <p:nvPr/>
        </p:nvSpPr>
        <p:spPr>
          <a:xfrm>
            <a:off x="4343400" y="1371600"/>
            <a:ext cx="4343400" cy="4893647"/>
          </a:xfrm>
          <a:prstGeom prst="rect">
            <a:avLst/>
          </a:prstGeom>
        </p:spPr>
        <p:txBody>
          <a:bodyPr wrap="square">
            <a:spAutoFit/>
          </a:bodyPr>
          <a:lstStyle/>
          <a:p>
            <a:endParaRPr lang="en-US" dirty="0" smtClean="0"/>
          </a:p>
          <a:p>
            <a:pPr>
              <a:buFont typeface="Arial" pitchFamily="34" charset="0"/>
              <a:buChar char="•"/>
            </a:pPr>
            <a:r>
              <a:rPr lang="en-US" sz="2400" dirty="0" smtClean="0"/>
              <a:t>Attracts and retains top talent</a:t>
            </a:r>
          </a:p>
          <a:p>
            <a:endParaRPr lang="en-US" sz="2400" dirty="0" smtClean="0"/>
          </a:p>
          <a:p>
            <a:r>
              <a:rPr lang="en-US" sz="2400" dirty="0" smtClean="0"/>
              <a:t>•Strengthens teams</a:t>
            </a:r>
          </a:p>
          <a:p>
            <a:endParaRPr lang="en-US" sz="2400" dirty="0" smtClean="0"/>
          </a:p>
          <a:p>
            <a:r>
              <a:rPr lang="en-US" sz="2400" dirty="0" smtClean="0"/>
              <a:t>•Develops strong leadership</a:t>
            </a:r>
          </a:p>
          <a:p>
            <a:endParaRPr lang="en-US" sz="2400" dirty="0" smtClean="0"/>
          </a:p>
          <a:p>
            <a:r>
              <a:rPr lang="en-US" sz="2400" dirty="0" smtClean="0"/>
              <a:t>•Enhances reputation </a:t>
            </a:r>
          </a:p>
          <a:p>
            <a:endParaRPr lang="en-US" sz="2400" dirty="0" smtClean="0"/>
          </a:p>
          <a:p>
            <a:r>
              <a:rPr lang="en-US" sz="2400" dirty="0" smtClean="0"/>
              <a:t>•Employees want to make a</a:t>
            </a:r>
          </a:p>
          <a:p>
            <a:r>
              <a:rPr lang="en-US" sz="2400" dirty="0" smtClean="0"/>
              <a:t>  difference</a:t>
            </a:r>
          </a:p>
          <a:p>
            <a:endParaRPr lang="en-US" dirty="0" smtClean="0"/>
          </a:p>
          <a:p>
            <a:endParaRPr lang="en-US" dirty="0" smtClean="0"/>
          </a:p>
          <a:p>
            <a:endParaRPr lang="en-US" dirty="0" smtClean="0"/>
          </a:p>
        </p:txBody>
      </p:sp>
      <p:pic>
        <p:nvPicPr>
          <p:cNvPr id="1027" name="Picture 3" descr="H:\Data\Community Impact System\INITIATIVES AND PROGRAMS\AMERICORPS\2014-15 AC Program Year\Photos\Habitat for Humanity\20150424_093443.jpg"/>
          <p:cNvPicPr>
            <a:picLocks noGrp="1" noChangeAspect="1" noChangeArrowheads="1"/>
          </p:cNvPicPr>
          <p:nvPr>
            <p:ph idx="1"/>
          </p:nvPr>
        </p:nvPicPr>
        <p:blipFill>
          <a:blip r:embed="rId3" cstate="print"/>
          <a:srcRect/>
          <a:stretch>
            <a:fillRect/>
          </a:stretch>
        </p:blipFill>
        <p:spPr bwMode="auto">
          <a:xfrm>
            <a:off x="762000" y="1295400"/>
            <a:ext cx="3276600" cy="4775200"/>
          </a:xfrm>
          <a:prstGeom prst="rect">
            <a:avLst/>
          </a:prstGeom>
          <a:noFill/>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ower Point Template Beige Background">
  <a:themeElements>
    <a:clrScheme name="Custom 25">
      <a:dk1>
        <a:srgbClr val="10167F"/>
      </a:dk1>
      <a:lt1>
        <a:srgbClr val="FFFFFF"/>
      </a:lt1>
      <a:dk2>
        <a:srgbClr val="000000"/>
      </a:dk2>
      <a:lt2>
        <a:srgbClr val="E6D7AA"/>
      </a:lt2>
      <a:accent1>
        <a:srgbClr val="10167F"/>
      </a:accent1>
      <a:accent2>
        <a:srgbClr val="7C81B8"/>
      </a:accent2>
      <a:accent3>
        <a:srgbClr val="FF9600"/>
      </a:accent3>
      <a:accent4>
        <a:srgbClr val="F51E14"/>
      </a:accent4>
      <a:accent5>
        <a:srgbClr val="B4141E"/>
      </a:accent5>
      <a:accent6>
        <a:srgbClr val="00005A"/>
      </a:accent6>
      <a:hlink>
        <a:srgbClr val="10167F"/>
      </a:hlink>
      <a:folHlink>
        <a:srgbClr val="969696"/>
      </a:folHlink>
    </a:clrScheme>
    <a:fontScheme name="PowerPoin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2308</TotalTime>
  <Words>2533</Words>
  <Application>Microsoft Office PowerPoint</Application>
  <PresentationFormat>On-screen Show (4:3)</PresentationFormat>
  <Paragraphs>223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Power Point Template Beige Background</vt:lpstr>
      <vt:lpstr>Doing Good is Good for Everyone</vt:lpstr>
      <vt:lpstr>Agenda     </vt:lpstr>
      <vt:lpstr>   Employee Volunteer Engagement                              Programs</vt:lpstr>
      <vt:lpstr>Improved Physical, Mental and Emotional Health </vt:lpstr>
      <vt:lpstr>Reduces Stress</vt:lpstr>
      <vt:lpstr>Connections to Others and the Community</vt:lpstr>
      <vt:lpstr>More Informed Health Care Consumers </vt:lpstr>
      <vt:lpstr>                      Employee Benefits  Time Management Skills  Stronger Colleague Relationships  Communication and Team Building  Professional Job Skills       </vt:lpstr>
      <vt:lpstr> </vt:lpstr>
      <vt:lpstr> </vt:lpstr>
      <vt:lpstr>                                           What Does it Take?  Secure Top Management Support  Assess Needs &amp; Survey Employees  Identify Business Goals   Develop a Program Structure and Policies                            </vt:lpstr>
      <vt:lpstr>                  What Does it Take?  Align Volunteering with Financial Support  Measure the Program and Evaluate  Establish a Recognition or Awards Program  Publicize Your Efforts</vt:lpstr>
      <vt:lpstr>How It’s Done</vt:lpstr>
      <vt:lpstr>Resources</vt:lpstr>
      <vt:lpstr> Volunteering  Makes a Difference!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Outcomes</dc:title>
  <dc:creator>John Concklin</dc:creator>
  <cp:lastModifiedBy>Jeri Kleckley</cp:lastModifiedBy>
  <cp:revision>314</cp:revision>
  <dcterms:created xsi:type="dcterms:W3CDTF">2013-08-16T13:25:45Z</dcterms:created>
  <dcterms:modified xsi:type="dcterms:W3CDTF">2016-05-03T21:02:19Z</dcterms:modified>
</cp:coreProperties>
</file>